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72" r:id="rId3"/>
    <p:sldId id="338" r:id="rId4"/>
    <p:sldId id="411" r:id="rId5"/>
    <p:sldId id="430" r:id="rId6"/>
    <p:sldId id="413" r:id="rId7"/>
    <p:sldId id="429" r:id="rId8"/>
    <p:sldId id="412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7" r:id="rId22"/>
    <p:sldId id="431" r:id="rId23"/>
    <p:sldId id="432" r:id="rId24"/>
    <p:sldId id="273" r:id="rId25"/>
    <p:sldId id="266" r:id="rId26"/>
    <p:sldId id="267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9" r:id="rId37"/>
    <p:sldId id="268" r:id="rId38"/>
    <p:sldId id="270" r:id="rId39"/>
    <p:sldId id="341" r:id="rId40"/>
    <p:sldId id="340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8" r:id="rId64"/>
    <p:sldId id="369" r:id="rId65"/>
    <p:sldId id="367" r:id="rId66"/>
    <p:sldId id="364" r:id="rId67"/>
    <p:sldId id="365" r:id="rId68"/>
    <p:sldId id="370" r:id="rId69"/>
    <p:sldId id="373" r:id="rId70"/>
    <p:sldId id="374" r:id="rId71"/>
    <p:sldId id="372" r:id="rId72"/>
    <p:sldId id="334" r:id="rId73"/>
    <p:sldId id="384" r:id="rId74"/>
    <p:sldId id="434" r:id="rId75"/>
    <p:sldId id="433" r:id="rId76"/>
    <p:sldId id="410" r:id="rId77"/>
    <p:sldId id="377" r:id="rId78"/>
    <p:sldId id="335" r:id="rId79"/>
    <p:sldId id="385" r:id="rId80"/>
    <p:sldId id="378" r:id="rId81"/>
    <p:sldId id="396" r:id="rId82"/>
    <p:sldId id="394" r:id="rId83"/>
    <p:sldId id="395" r:id="rId84"/>
    <p:sldId id="375" r:id="rId85"/>
    <p:sldId id="387" r:id="rId86"/>
    <p:sldId id="388" r:id="rId87"/>
    <p:sldId id="389" r:id="rId88"/>
    <p:sldId id="336" r:id="rId89"/>
    <p:sldId id="390" r:id="rId90"/>
    <p:sldId id="391" r:id="rId91"/>
    <p:sldId id="426" r:id="rId9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1F82451-B1CD-46B5-AE4E-3ACA4E3960F0}">
          <p14:sldIdLst>
            <p14:sldId id="256"/>
            <p14:sldId id="272"/>
            <p14:sldId id="338"/>
          </p14:sldIdLst>
        </p14:section>
        <p14:section name="Introduction" id="{FF04782A-91CB-FC4B-958F-06F1FF498596}">
          <p14:sldIdLst>
            <p14:sldId id="411"/>
            <p14:sldId id="430"/>
            <p14:sldId id="413"/>
            <p14:sldId id="429"/>
            <p14:sldId id="412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7"/>
            <p14:sldId id="431"/>
            <p14:sldId id="432"/>
          </p14:sldIdLst>
        </p14:section>
        <p14:section name="Applying for an AWS account" id="{59AFE5CA-7B6A-4F08-941D-33BBB57D2990}">
          <p14:sldIdLst>
            <p14:sldId id="273"/>
            <p14:sldId id="266"/>
            <p14:sldId id="267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68"/>
            <p14:sldId id="270"/>
          </p14:sldIdLst>
        </p14:section>
        <p14:section name="Connect to AWS" id="{EC31970E-3EFB-4F24-A74F-B5D9E276B122}">
          <p14:sldIdLst>
            <p14:sldId id="341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8"/>
            <p14:sldId id="369"/>
            <p14:sldId id="367"/>
            <p14:sldId id="364"/>
            <p14:sldId id="365"/>
            <p14:sldId id="370"/>
            <p14:sldId id="373"/>
            <p14:sldId id="374"/>
            <p14:sldId id="372"/>
            <p14:sldId id="334"/>
            <p14:sldId id="384"/>
            <p14:sldId id="434"/>
            <p14:sldId id="433"/>
            <p14:sldId id="410"/>
            <p14:sldId id="377"/>
            <p14:sldId id="335"/>
            <p14:sldId id="385"/>
            <p14:sldId id="378"/>
            <p14:sldId id="396"/>
            <p14:sldId id="394"/>
            <p14:sldId id="395"/>
            <p14:sldId id="375"/>
            <p14:sldId id="387"/>
            <p14:sldId id="388"/>
            <p14:sldId id="389"/>
            <p14:sldId id="336"/>
            <p14:sldId id="390"/>
            <p14:sldId id="391"/>
          </p14:sldIdLst>
        </p14:section>
        <p14:section name="資料來源" id="{660D8E87-CDBB-2A4F-9EC9-B636B8C26F5F}">
          <p14:sldIdLst>
            <p14:sldId id="4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1" autoAdjust="0"/>
    <p:restoredTop sz="72923" autoAdjust="0"/>
  </p:normalViewPr>
  <p:slideViewPr>
    <p:cSldViewPr snapToGrid="0">
      <p:cViewPr varScale="1">
        <p:scale>
          <a:sx n="83" d="100"/>
          <a:sy n="83" d="100"/>
        </p:scale>
        <p:origin x="21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B5776-48E8-48F9-B448-EABC4DC00DFE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42556-4641-4443-A346-91ED3D1D6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94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wind.org/-linkit-smart-7688-chuan-song-sensing-data-dao-aws-iot-new-version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sdk-for-php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tw/sdk-for-ruby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Elastic Compute Cloud</a:t>
            </a:r>
            <a:r>
              <a:rPr lang="zh-TW" altLang="en" dirty="0"/>
              <a:t>，</a:t>
            </a:r>
            <a:r>
              <a:rPr lang="zh-TW" altLang="en-US" dirty="0"/>
              <a:t>縮寫是</a:t>
            </a:r>
            <a:r>
              <a:rPr lang="en" altLang="zh-TW" dirty="0"/>
              <a:t>ECC</a:t>
            </a:r>
            <a:r>
              <a:rPr lang="zh-TW" altLang="en" dirty="0"/>
              <a:t>，</a:t>
            </a:r>
            <a:r>
              <a:rPr lang="zh-TW" altLang="en-US" dirty="0"/>
              <a:t>把兩個</a:t>
            </a:r>
            <a:r>
              <a:rPr lang="en" altLang="zh-TW" dirty="0"/>
              <a:t>C</a:t>
            </a:r>
            <a:r>
              <a:rPr lang="zh-TW" altLang="en-US" dirty="0"/>
              <a:t>改成 </a:t>
            </a:r>
            <a:r>
              <a:rPr lang="en" altLang="zh-TW" dirty="0"/>
              <a:t>C2 </a:t>
            </a:r>
            <a:r>
              <a:rPr lang="zh-TW" altLang="en-US" dirty="0"/>
              <a:t>就會變成 </a:t>
            </a:r>
            <a:r>
              <a:rPr lang="en" altLang="zh-TW" dirty="0"/>
              <a:t>EC2</a:t>
            </a:r>
            <a:r>
              <a:rPr lang="zh-TW" altLang="en" dirty="0"/>
              <a:t>。</a:t>
            </a:r>
            <a:endParaRPr lang="en-US" altLang="zh-TW" dirty="0"/>
          </a:p>
          <a:p>
            <a:r>
              <a:rPr lang="zh-TW" altLang="en-US" dirty="0"/>
              <a:t>直譯為 </a:t>
            </a:r>
            <a:r>
              <a:rPr lang="en" altLang="zh-TW" dirty="0"/>
              <a:t>Elastic(</a:t>
            </a:r>
            <a:r>
              <a:rPr lang="zh-TW" altLang="en-US" dirty="0"/>
              <a:t>彈性</a:t>
            </a:r>
            <a:r>
              <a:rPr lang="en-US" altLang="zh-TW" dirty="0"/>
              <a:t>) </a:t>
            </a:r>
            <a:r>
              <a:rPr lang="en" altLang="zh-TW" dirty="0"/>
              <a:t>Compute(</a:t>
            </a:r>
            <a:r>
              <a:rPr lang="zh-TW" altLang="en-US" dirty="0"/>
              <a:t>運算</a:t>
            </a:r>
            <a:r>
              <a:rPr lang="en-US" altLang="zh-TW" dirty="0"/>
              <a:t>) </a:t>
            </a:r>
            <a:r>
              <a:rPr lang="en" altLang="zh-TW" dirty="0"/>
              <a:t>Cloud(</a:t>
            </a:r>
            <a:r>
              <a:rPr lang="zh-TW" altLang="en-US" dirty="0"/>
              <a:t>雲端</a:t>
            </a:r>
            <a:r>
              <a:rPr lang="en-US" altLang="zh-TW" dirty="0"/>
              <a:t>)</a:t>
            </a:r>
            <a:r>
              <a:rPr lang="zh-TW" altLang="en-US" dirty="0"/>
              <a:t>，而每個</a:t>
            </a:r>
            <a:r>
              <a:rPr lang="en" altLang="zh-TW" dirty="0"/>
              <a:t>EC2 </a:t>
            </a:r>
            <a:r>
              <a:rPr lang="zh-TW" altLang="en-US" dirty="0"/>
              <a:t>官方使用的單位是</a:t>
            </a:r>
            <a:r>
              <a:rPr lang="en" altLang="zh-TW" dirty="0"/>
              <a:t>instance(</a:t>
            </a:r>
            <a:r>
              <a:rPr lang="zh-TW" altLang="en-US" dirty="0"/>
              <a:t>實例</a:t>
            </a:r>
            <a:r>
              <a:rPr lang="en-US" altLang="zh-TW" dirty="0"/>
              <a:t>)</a:t>
            </a:r>
            <a:r>
              <a:rPr lang="zh-TW" altLang="en-US" dirty="0"/>
              <a:t>，所以應該是彈性雲端運算實例。</a:t>
            </a:r>
            <a:endParaRPr lang="en-US" altLang="zh-TW" dirty="0"/>
          </a:p>
          <a:p>
            <a:r>
              <a:rPr lang="zh-TW" altLang="en-US" dirty="0"/>
              <a:t>但大多數時候都直稱</a:t>
            </a:r>
            <a:r>
              <a:rPr lang="en" altLang="zh-TW" dirty="0"/>
              <a:t>EC2</a:t>
            </a:r>
            <a:r>
              <a:rPr lang="zh-TW" altLang="en" dirty="0"/>
              <a:t>，</a:t>
            </a:r>
            <a:r>
              <a:rPr lang="zh-TW" altLang="en-US" dirty="0"/>
              <a:t>算是最常被使用的</a:t>
            </a:r>
            <a:r>
              <a:rPr lang="en" altLang="zh-TW" dirty="0"/>
              <a:t>AWS </a:t>
            </a:r>
            <a:r>
              <a:rPr lang="zh-TW" altLang="en-US" dirty="0"/>
              <a:t>中心服務之一。</a:t>
            </a:r>
          </a:p>
          <a:p>
            <a:r>
              <a:rPr lang="zh-TW" altLang="en-US" dirty="0"/>
              <a:t> </a:t>
            </a:r>
          </a:p>
          <a:p>
            <a:r>
              <a:rPr lang="zh-TW" altLang="en-US" dirty="0"/>
              <a:t>如果單獨使用它，他就像是一個</a:t>
            </a:r>
            <a:r>
              <a:rPr lang="en" altLang="zh-TW" dirty="0"/>
              <a:t>VPS</a:t>
            </a:r>
            <a:r>
              <a:rPr lang="zh-TW" altLang="en-US" dirty="0"/>
              <a:t>一樣，要先選硬體規格與資源。但是是以小時計費，如果關掉它就不會算錢，但不表示除了運算實例以外的部分不算錢。</a:t>
            </a:r>
            <a:endParaRPr lang="en-US" altLang="zh-TW" dirty="0"/>
          </a:p>
          <a:p>
            <a:r>
              <a:rPr lang="zh-TW" altLang="en-US" dirty="0"/>
              <a:t>比方說硬碟空間就是可以額外加錢增加，固定連外</a:t>
            </a:r>
            <a:r>
              <a:rPr lang="en" altLang="zh-TW" dirty="0"/>
              <a:t>IP</a:t>
            </a:r>
            <a:r>
              <a:rPr lang="zh-TW" altLang="en-US" dirty="0"/>
              <a:t>如果閒置下來也是要付額外的費用。</a:t>
            </a:r>
            <a:endParaRPr lang="en-US" altLang="zh-TW" dirty="0"/>
          </a:p>
          <a:p>
            <a:r>
              <a:rPr lang="zh-TW" altLang="en-US" dirty="0"/>
              <a:t>但是這些如果考慮得宜其實也不盡然會被徵收費用。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每月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RHEL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SLES  t2.micro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執行個體用量</a:t>
            </a:r>
          </a:p>
          <a:p>
            <a:endParaRPr kumimoji="1" lang="en-US" altLang="zh-TW" dirty="0">
              <a:latin typeface="+mn-ea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04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memory cache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一直都是動態網站最好用的快取機制，畢竟新型態的銷售方式是會依據顧客的使用情況來變化網頁頁面，比方說推薦系統，或是通知系統。如果要做這方面的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現在的主流就是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或是歷史相對悠久也很多人使用的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Memcached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不過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memory cache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會使用系統的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會擠壓到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能使用的資源，又因為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 Scaling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的關係，所以每台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都有可能會重複或是不完整。因此拉出來成為獨立的服務是一個很自然的解法。如果使用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Elastic Cache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就等於是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幫你設定好了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Memcached(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可以自己選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，是個方便的隨開即用功能。只要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設定沒有問題，速度也是相當的快的。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9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現在為了安全，只要是網站都推薦使用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的協定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Protocol)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而非單純的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而已。但是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憑證，市面上很多都需要付費。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當然也有不用付費的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Encrypt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CloudFlare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他們彼此都有使用上的優缺點與設定上的麻煩度。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Certificate Manager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提出來的解決方案。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只要你使用的服務是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 Load Balancing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CloudFront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API Gateway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這些整合型的服務，那你都可以免費使用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憑證，而且還是類似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Wildcard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形式的，連子網域都包含進去。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不過其他的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服務或是外部的服務就無法使用了，比較麻煩的是你想付錢使用它也沒有這個選項。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所以如果你單純使用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而沒有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 Load Balancing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的話，那還是只能用其他的非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服務來解決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Encrypt)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729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申請加入</a:t>
            </a:r>
            <a:r>
              <a:rPr lang="en-US" altLang="zh-TW" dirty="0" err="1"/>
              <a:t>aws</a:t>
            </a:r>
            <a:r>
              <a:rPr lang="en-US" altLang="zh-TW" dirty="0"/>
              <a:t> educate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171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student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060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填寫個人資料</a:t>
            </a:r>
            <a:endParaRPr lang="en-US" altLang="zh-TW" dirty="0"/>
          </a:p>
          <a:p>
            <a:r>
              <a:rPr lang="zh-TW" altLang="en-US" dirty="0"/>
              <a:t>這裡要注意的是再</a:t>
            </a:r>
            <a:r>
              <a:rPr lang="en-US" altLang="zh-TW" dirty="0"/>
              <a:t>email</a:t>
            </a:r>
            <a:r>
              <a:rPr lang="zh-TW" altLang="en-US" dirty="0"/>
              <a:t>部分一定要填學校的</a:t>
            </a:r>
            <a:r>
              <a:rPr lang="en-US" altLang="zh-TW" dirty="0"/>
              <a:t>email</a:t>
            </a:r>
            <a:r>
              <a:rPr lang="zh-TW" altLang="en-US" dirty="0"/>
              <a:t>，若不是填學校的</a:t>
            </a:r>
            <a:r>
              <a:rPr lang="en-US" altLang="zh-TW" dirty="0"/>
              <a:t>email</a:t>
            </a:r>
            <a:r>
              <a:rPr lang="zh-TW" altLang="en-US" dirty="0"/>
              <a:t>將不會得到</a:t>
            </a:r>
            <a:r>
              <a:rPr lang="en-US" altLang="zh-TW" dirty="0" err="1"/>
              <a:t>aws</a:t>
            </a:r>
            <a:r>
              <a:rPr lang="zh-TW" altLang="en-US" dirty="0"/>
              <a:t>針對學生所給的</a:t>
            </a:r>
            <a:r>
              <a:rPr lang="en-US" altLang="zh-TW" dirty="0"/>
              <a:t>$30 USD Credits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519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同意條款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946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到信箱收確認信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721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email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276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取得驗證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644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等待</a:t>
            </a:r>
            <a:r>
              <a:rPr lang="en-US" altLang="zh-TW" dirty="0" err="1"/>
              <a:t>aws</a:t>
            </a:r>
            <a:r>
              <a:rPr lang="en-US" altLang="zh-TW" dirty="0"/>
              <a:t> </a:t>
            </a:r>
            <a:r>
              <a:rPr lang="en-US" altLang="zh-TW" dirty="0" err="1"/>
              <a:t>edcuate</a:t>
            </a:r>
            <a:r>
              <a:rPr lang="zh-TW" altLang="en-US" dirty="0"/>
              <a:t>審核，大約</a:t>
            </a:r>
            <a:r>
              <a:rPr lang="en-US" altLang="zh-TW" dirty="0"/>
              <a:t>3-5</a:t>
            </a:r>
            <a:r>
              <a:rPr lang="zh-TW" altLang="en-US" dirty="0"/>
              <a:t>天會收到審核通過的</a:t>
            </a:r>
            <a:r>
              <a:rPr lang="en-US" altLang="zh-TW" dirty="0"/>
              <a:t>email</a:t>
            </a:r>
            <a:r>
              <a:rPr lang="zh-TW" altLang="en-US" dirty="0"/>
              <a:t>通知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98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Private Cloud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這個比較少直接看到文章解釋該怎麼用。因為它多半會在使用其他服務的時候順便設定。直譯翻譯的話接近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雲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要了解「私有雲」這個服務必須對網路有一點概念。不曉得大家有沒有用過區域網路，例如公司或是學校宿舍。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先不論無線傳輸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雖然概念一樣，但是抽象上比較難理解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，如果兩台電腦在「斷網」的情況下要互相連接，基本上就是要有實體線對連。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網路的概念就是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連到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連到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連到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電腦透過這些線路彼此之間可以互相看得到。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前面提到的「斷網」在台灣其實就是指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電腦彼此之間雖然看得到彼此，卻看不到中華電信的主機，因為沒有實體線路連接過去。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那我們就可以稱這個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網路為區域網路，是這幾台電腦私自擁用的網路。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那私有網路好處是可以防範被攻擊，外部電腦要攻擊你首先第一件事情就是要找的到你的電腦，如果他根本就無法連線，那也無從攻擊。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所以即使是現在，也常常聽到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3306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有零時漏洞被掃瞄，但是如果這個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如果只有在私有雲上面的主機才看得到的話，即使他有天大的漏洞也相對安全。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就像是你把錢包放在你家沒上鎖的你的房間裡面。小偷還是要通過你家大門才有可能觸碰到這個房間。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那你會說不能連網怎麼服務客戶？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答案當然是至少某一台主機必須要開啟對外的功能。然後在一開始只要針對這個門口進行防護就好了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例如大樓一樓可以安插個管理員的概念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所以如果你只有一台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沒有使用其他的服務的話，那就會感覺不出來這個功能有何用處，但如果分散式架構架設出來的話，就可以很明顯地感覺到了。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Network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這個概念其實另一家虛擬伺服器提供商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也有推出，只是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很厲害的可以讓你同時設定擁有很多組虛擬雲，並且訪問的權限是可以個別設定的。</a:t>
            </a:r>
          </a:p>
          <a:p>
            <a:br>
              <a:rPr lang="zh-TW" altLang="en-US" dirty="0"/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154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點擊</a:t>
            </a:r>
            <a:r>
              <a:rPr lang="en-US" altLang="zh-TW" dirty="0"/>
              <a:t>click here</a:t>
            </a:r>
            <a:r>
              <a:rPr lang="zh-TW" altLang="en-US" dirty="0"/>
              <a:t>進入設定密碼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126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重新回到</a:t>
            </a:r>
            <a:r>
              <a:rPr lang="en-US" altLang="zh-TW" dirty="0" err="1"/>
              <a:t>aws</a:t>
            </a:r>
            <a:r>
              <a:rPr lang="en-US" altLang="zh-TW" dirty="0"/>
              <a:t> educate</a:t>
            </a:r>
            <a:r>
              <a:rPr lang="zh-TW" altLang="en-US" dirty="0"/>
              <a:t>登入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206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可以看到已經擁有</a:t>
            </a:r>
            <a:r>
              <a:rPr lang="en-US" altLang="zh-TW" dirty="0"/>
              <a:t>30 credits</a:t>
            </a:r>
          </a:p>
          <a:p>
            <a:r>
              <a:rPr lang="zh-TW" altLang="en-US" dirty="0"/>
              <a:t>也可以點擊進入到帳戶確認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698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可以看到</a:t>
            </a:r>
            <a:r>
              <a:rPr lang="en-US" altLang="zh-TW" dirty="0"/>
              <a:t>30 credits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545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接著我們點擊</a:t>
            </a:r>
            <a:r>
              <a:rPr lang="en-US" altLang="zh-TW" dirty="0"/>
              <a:t>AWS Console</a:t>
            </a:r>
            <a:r>
              <a:rPr lang="zh-TW" altLang="en-US" dirty="0"/>
              <a:t>正式進入</a:t>
            </a:r>
            <a:r>
              <a:rPr lang="en-US" altLang="zh-TW" dirty="0"/>
              <a:t>AWS</a:t>
            </a:r>
            <a:r>
              <a:rPr lang="zh-TW" altLang="en-US" dirty="0"/>
              <a:t>工作頁面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590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我們之後做的</a:t>
            </a:r>
            <a:r>
              <a:rPr lang="en-US" altLang="zh-TW" dirty="0"/>
              <a:t>AWS</a:t>
            </a:r>
            <a:r>
              <a:rPr lang="zh-TW" altLang="en-US" dirty="0"/>
              <a:t>連線實驗會在這裡進行設定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217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參考來源</a:t>
            </a:r>
            <a:r>
              <a:rPr lang="en-US" altLang="zh-TW" dirty="0"/>
              <a:t>:</a:t>
            </a:r>
          </a:p>
          <a:p>
            <a:r>
              <a:rPr lang="en-US" altLang="zh-TW" dirty="0">
                <a:hlinkClick r:id="rId3"/>
              </a:rPr>
              <a:t>https://oranwind.org/-linkit-smart-7688-chuan-song-sensing-data-dao-aws-iot-new-version/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871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66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325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780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Storage Service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縮寫就是三個大寫的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所以稱為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直譯翻譯的話接近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儲存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常見的用法就是當成圖片的外部圖床空間或是檔案，也有聽說有些人會直接配合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Cloudfront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服務製作成靜態網站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比較少見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，也有人拿來當作線上影片服務的儲存空間。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大概是除了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之外比較常見的使用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通常在圖文網站中都會有圖床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專門放圖的可對外傳輸空間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的需求，這是因為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Server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一次能處理的訪問數是有限的，而圖片、影片、檔案比起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文字檔總是大的許多，而且其實不需要使用到後端程式去處理，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所以如果放在外部的伺服器可以有效的降低主要伺服器的負載。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依照網站性質，就算優化了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倍也是有可能的。而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就是那個可對外傳輸資料的伺服器空間。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不過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也有私有雲的概念，所以他除了可以被公開存取外，也可以只被內部存取。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使用起來跟一般的網路空間沒太大的差異，除了它的根目錄被稱作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Bucket(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籃子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，並且需要為他命名一個獨特的名稱，全世界都不能相同，因為他會對應到外部的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網址，總不可能不同的使用者用同樣的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網址互相干擾吧！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講到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的話就一定需要講到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的功能，因為通常都是先上傳圖片到自己網站後再轉傳到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上去。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所以一定要有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End Point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不然無法自動化。不過這段不算困難，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也已經做了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讓大家使用，例如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PHP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版本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Ruby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版本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br>
              <a:rPr lang="zh-TW" altLang="en-US" dirty="0"/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759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123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505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77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992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下載完畢後先放著，待會會用到。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012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89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516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226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779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46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Relational Database Service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縮寫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RDS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Relational Database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就可以直接看得出來他是跟關聯性資料庫有關。直譯翻譯的話接近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Relational(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關聯性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如果是純使用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的服務，如果想要把資料庫與主程式分開，你必須要多新增一個主機，然後自己在裡面安裝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PostgreSQL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並且關於「資料庫備份快照」等功能也必須要自己用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Crontab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去處理，並且還要找儲存備份的空間。在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裡面完全不用，你不用擔心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在安裝的時候的設定，你也不用去想如果被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的話怎麼辦。基本上安全性都是由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去處理，而且你還有虛擬私有雲的概念。也不用擔心備份會不會有問題，因為備份的快照服務是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的內建功能，要複製出一個一樣的資料庫也是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分鐘以內的事情。儲存空間則是可以選擇直接存在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裡面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可以設成外部無法訪問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服務主要有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個資料庫種類可以選擇，除了常見的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PostgreSQL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MariaDB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也有大型商業公司常用的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與微軟旗下的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當然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也很喜歡用自己的規格綁架使用者，所以製作出了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Aurora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這個與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共容的資料庫。</a:t>
            </a:r>
            <a:br>
              <a:rPr lang="zh-TW" altLang="en-US" dirty="0"/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0917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34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2610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95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Email Service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縮寫就是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主要是寄送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信的服務。直譯翻譯的話接近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電子郵件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dirty="0"/>
              <a:t>這個服務如果從</a:t>
            </a:r>
            <a:r>
              <a:rPr lang="en" altLang="zh-TW" dirty="0"/>
              <a:t>EC2</a:t>
            </a:r>
            <a:r>
              <a:rPr lang="zh-TW" altLang="en-US" dirty="0"/>
              <a:t>呼叫是免費的，每個月有</a:t>
            </a:r>
            <a:r>
              <a:rPr lang="en-US" altLang="zh-TW" dirty="0"/>
              <a:t>62,000</a:t>
            </a:r>
            <a:r>
              <a:rPr lang="zh-TW" altLang="en-US" dirty="0"/>
              <a:t>封免費，每天最高可以寄送五萬封</a:t>
            </a:r>
            <a:r>
              <a:rPr lang="en" altLang="zh-TW" dirty="0"/>
              <a:t>Email(</a:t>
            </a:r>
            <a:r>
              <a:rPr lang="zh-TW" altLang="en-US" dirty="0"/>
              <a:t>超過每月免費額度就要付費，每千封</a:t>
            </a:r>
            <a:r>
              <a:rPr lang="en-US" altLang="zh-TW" dirty="0"/>
              <a:t>0.1</a:t>
            </a:r>
            <a:r>
              <a:rPr lang="zh-TW" altLang="en-US" dirty="0"/>
              <a:t>美元約</a:t>
            </a:r>
            <a:r>
              <a:rPr lang="en-US" altLang="zh-TW" dirty="0"/>
              <a:t>3</a:t>
            </a:r>
            <a:r>
              <a:rPr lang="zh-TW" altLang="en-US" dirty="0"/>
              <a:t>塊台幣</a:t>
            </a:r>
            <a:r>
              <a:rPr lang="en-US" altLang="zh-TW" dirty="0"/>
              <a:t>)</a:t>
            </a:r>
            <a:r>
              <a:rPr lang="zh-TW" altLang="en-US" dirty="0"/>
              <a:t>，以數字上來講是很可觀的。</a:t>
            </a:r>
            <a:endParaRPr lang="en-US" altLang="zh-TW" dirty="0"/>
          </a:p>
          <a:p>
            <a:r>
              <a:rPr lang="zh-TW" altLang="en-US" dirty="0"/>
              <a:t>一般的</a:t>
            </a:r>
            <a:r>
              <a:rPr lang="en" altLang="zh-TW" dirty="0"/>
              <a:t>Email</a:t>
            </a:r>
            <a:r>
              <a:rPr lang="zh-TW" altLang="en-US" dirty="0"/>
              <a:t>寄送服務免費額度到</a:t>
            </a:r>
            <a:r>
              <a:rPr lang="en-US" altLang="zh-TW" dirty="0"/>
              <a:t>1</a:t>
            </a:r>
            <a:r>
              <a:rPr lang="zh-TW" altLang="en-US" dirty="0"/>
              <a:t>萬就已經非常多了。</a:t>
            </a:r>
            <a:r>
              <a:rPr lang="en" altLang="zh-TW" dirty="0"/>
              <a:t>Amazon</a:t>
            </a:r>
            <a:r>
              <a:rPr lang="zh-TW" altLang="en-US" dirty="0"/>
              <a:t>給到</a:t>
            </a:r>
            <a:r>
              <a:rPr lang="en-US" altLang="zh-TW" dirty="0"/>
              <a:t>62,000</a:t>
            </a:r>
            <a:r>
              <a:rPr lang="zh-TW" altLang="en-US" dirty="0"/>
              <a:t>是很難用的完的一個數量，如果各位有在用</a:t>
            </a:r>
            <a:r>
              <a:rPr lang="en" altLang="zh-TW" dirty="0"/>
              <a:t>Gmail</a:t>
            </a:r>
            <a:r>
              <a:rPr lang="zh-TW" altLang="en-US" dirty="0"/>
              <a:t>的話，</a:t>
            </a:r>
            <a:r>
              <a:rPr lang="en" altLang="zh-TW" dirty="0"/>
              <a:t>Gmail</a:t>
            </a:r>
            <a:r>
              <a:rPr lang="zh-TW" altLang="en-US" dirty="0"/>
              <a:t>一天的上限大概是</a:t>
            </a:r>
            <a:r>
              <a:rPr lang="en-US" altLang="zh-TW" dirty="0"/>
              <a:t>500</a:t>
            </a:r>
            <a:r>
              <a:rPr lang="zh-TW" altLang="en-US" dirty="0"/>
              <a:t>左右。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如果有要使用這個服務，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第一件事是需要自己的網址網域，並且在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上面輸入一些驗證用的紀錄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Record)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不過有兩個缺點，一個是寄送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位置與其他使用者是共用的，因此如果對象網站有依照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來封鎖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寄送的話，那就很麻煩，信會寄不出去，聽說有些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服務會有這個問題，這時就要付費購買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Address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另一個問題是收信問題，如果是直接使用的話，其實無法讀取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，只能存在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裡面管理，並沒有人類看得懂的介面，當然，再加上一些其他的服務就可以避開這個問題。但整體還說是相當不方便的！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625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Notification Service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縮寫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直譯翻譯的話接近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Notification(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這個服務也是常存在各種服務之中。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主要去監聽系統活動，並且發送通知訊息。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這服務有兩個比較明顯的概念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第一個就是通知使用者，比方說寄送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通知某個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 bucket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增加了東西，或是寄送簡訊。</a:t>
            </a:r>
          </a:p>
          <a:p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另外一個是驅動其他程式。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裡面有很多服務都是需要被驅動的，這時候就可以把接收器跟目標服務綁定在一起，當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發生的時候，就會執行目標服務。算是在全自動服務中相當重要的糨糊型功能。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70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在雲端服務上的一個直接好處是可以降低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數量，進而讓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降低負載，同時服務更多訪客。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但是即使是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也還是有機房的概念，也就是說你的資料是存在單一實體位置裡面，會有所謂的物理限制，例如如果你把資料放在東京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Tokyo)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的機房，那去到北美就會有這個物理上的距離速度限制。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前面有提到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主要是一個儲存空間，儲存的是靜態文件檔案，那如果今天先把這樣的檔案先在全球各地都放一個副本，如果有人訪問他就直接送最近的副本給他，那距離的問題就解決了，這就是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delivery network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、內容傳遞網路）的概念，這是一種內容在網路上傳輸的快取機制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為了要達到這個目的，必須要有很多基礎設施的協助，對一般人來說並不是這麼的容易。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不過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有提供這個功能，也就是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CloudFront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這個功能，而且他在一般使用的費用上面，雖然會比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貴一些，不過整體來說也算是便宜的選項，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CloudFront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設定完成後會是自動同步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同步的範圍可以設定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，算是相當的好用！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89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這個不太算是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功能特點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，但是在團隊和程式管理上面很方便。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很多的服務都可以靠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Line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指令的方式達成，當然也有很豐富的後台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Interface(UI)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介面。不過很多時候，我們會希望功能可以讓程式自動完成，比方說如果我們上傳到網站後就自動上傳到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但是我們不可能讓所有人都可以隨便用其他的軟體上傳，所以必須要有權限管理的機制，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就是這方面的功能。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除了可以限制使用者，還可以管理使用者權限，比較特別的是他的使用者權限管理得很細，讀寫可以分離，即使是超級使用者也可以分成是後台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用或是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Line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指令用。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的服務的權限是分開的，也有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使用者與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角色的設定方式，也可以單獨廢棄掉某個使用者或是某個授權的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如果不小心洩漏的話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總之非常的詳盡，但也因此入門的時候會有點卡。但是熟悉以後對於資訊安全是會有顯著的幫助的。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899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對於現代的網路架構，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算是一個非常必要的工具。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現在的分散式架構為了解決時間週期性的大小流量變化，使用了叫做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 Scaling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的技術。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簡單來說就是在流量大的時候多開幾台機器，流量小的時候關掉多餘的機器。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但是在實現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 Scaling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之前會先碰到要如何把流量平均分配給多台機器這個問題。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為了解決這個問題，所以就想出了以反向代理技術為基底的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balancing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URL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只能對應一個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雖然理論上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 Domain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可以有很多個，但是實際上訪客只會用同一個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進行連線，所以要解決的問題就是如何把同一個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下的流量分流給多台機器。</a:t>
            </a:r>
          </a:p>
          <a:p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方法就是在所有的機器前面在建立一台機器先接收所有的流量，但是不處理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Reqeust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而是分發給其他的機器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處理，有點類似總機的概念。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一般如果要自己建立的話，可以使用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再加上一些設定與調整，但是如果你用的是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Load Balancer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的話，基本上就是隨開即用。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Banlancer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除了可以處理一個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下的所有要求，其實也可以一起處理多個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 Domain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甚至是單個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對應到不同的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實體都是可以的。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所以一個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Banlancer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是可以處理超過一個網站的，也可以處理超過一個入口網站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因為不是每一個網站都是對外開放的，前面提到的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機制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Banlancer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還有一個特別的服務，就是加上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不用錢，只要你有使用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Banlancer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就可以免費使用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機制，免費加上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憑證。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而且不用像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encrypt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一樣需要設定自動更新，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會幫你處理好。</a:t>
            </a:r>
          </a:p>
          <a:p>
            <a:br>
              <a:rPr lang="zh-TW" altLang="en-US" dirty="0"/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42556-4641-4443-A346-91ED3D1D690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4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EA279B-5C2E-4BB2-B37D-C4A4BA0AF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70E31D-8504-4787-83B7-A91E25BCB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831288-4390-4981-A298-F945F94A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B2F60B-7200-41F3-A090-B1F4A71C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5973B9-17BD-4DB0-8FB2-1B2AA8A9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7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6BC8A-D90D-4734-B552-C6CAC08E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284466D-32D9-4F07-8447-78767EBAA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73007A-C222-47D6-BB59-625D135D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FB97F1-75B0-4C35-968F-3ACF80EC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6DB6BE-F0FA-4F8B-8B05-9BAFD261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12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18AEA4-580C-4655-94F7-66E08E8BD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1ADCB9-248C-4C35-B2EC-7B2C2957D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001969-934A-4C16-AB8D-D1A53F19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43BDB5-048D-4109-B17B-823DDB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A1B366-90ED-4E91-BD97-F4FC0019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94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7B0FB-A82A-4223-B5E3-10631C98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411478-6D5A-4C35-8A3F-C1D35F76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786030-5529-4E98-BE24-5E67D546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A80AA4-E0EF-4F97-8F8C-BEAEFB3E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E0DADE-93E7-4778-859B-91107252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66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85FD5-B53A-4132-A1AA-6F9EE3F0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8DF294-C670-4F1B-AE5C-70F7DC1D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A846DD-71B9-432A-9E4D-E035EF89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05CC29-91D5-4BB9-A97B-FEA65E5F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6EC4A3-D7C9-472F-B013-64F789E7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24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F04306-C8EC-4499-BF07-E6EA6542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1B0FCB-F569-4EE3-8DB9-A24C798A3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DCC9DE-4169-4863-8AAB-30544B65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B5BFED-3EFB-44F0-AB9D-E19AB98A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E18B69-97AD-4AB9-8BB9-48863020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35F34C-03C7-4D34-88F8-9B145A5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96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62840-964B-4C66-ABE8-054F5495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FD3082-1CC9-48A5-9A85-F1B6A129F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E0D1EF-C021-4AD1-A345-39F46D6AC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7ED611-86C0-49F3-8E55-5E6DDE6DB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1FE6D8-BC00-42E4-910B-D9A26A0DE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B85340D-04DA-4694-B144-8489193B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AEA575F-EFC4-4765-BE66-9C207E9E3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7D33DE-C17F-4D10-8959-6593DD5C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80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98D7C-343A-449D-8B22-AFA53AB0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55E0C61-55CE-452C-8403-E2C493D7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A8CF1E-1CA4-4256-A91E-7C2872F5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D467B5-5AB4-46BD-98C6-705D516D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55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0096C9-1B42-4FB8-80AC-C4F52CF6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35E79D-B7F5-470A-A93D-D4959E9A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FC50B4-8BEB-4CB0-8C75-FEBCA225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4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EB97D-9361-400C-9D11-198714A1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D47702-901C-47A6-81F9-3BC4A7990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2A96EF-9D94-4E56-B7F2-C97970D82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0E3A72-953F-4E26-8B0D-2C30E764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153148-10A5-4B4F-9F8A-B0DCBBE0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513B05-CABC-420C-B42F-BBD0B53C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13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1AE00-A2B2-4215-A9D1-D289737E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8107F6-6854-42F6-8C6A-DE7050B2C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9FEC14-95E6-498A-85CE-DA971A6AA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149890-8649-4444-9620-2C111A77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F9E5BB-7956-4307-8715-CA82B504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7223BF-B296-4380-8452-3637971A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60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3812AAD-65B9-45EC-9C88-FFE0FF05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87F3C1-AFEB-4078-B2C1-EABDF2386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E3A1C7-087F-46C2-8647-30E3246EC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FF48-267A-4A40-B03E-0BB2C7F00487}" type="datetimeFigureOut">
              <a:rPr lang="zh-TW" altLang="en-US" smtClean="0"/>
              <a:t>2020/10/15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9033F4-9931-45A0-9C04-8A608DC22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A46786-88DA-4508-ACD4-47B346161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F6390-FB32-4257-BD08-EDD40EF378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96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vpc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s3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r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s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s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tw/sns/?did=ft_card&amp;trk=ft_card&amp;whats-new-cards.sort-by=item.additionalFields.postDateTime&amp;whats-new-cards.sort-order=des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cloudfron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ia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elasticloadbalancin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elasticach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certificate-manage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education/awseducat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www.ccu.edu.tw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education/awseducat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console/home?region=us-east-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ools/#sd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Seeed-Studio/Grove_Temperature_And_Humidity_Sensor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jyoulin/awsiot.gi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jyoulin/awsiot.git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tw/free/?all-free-tier.sort-by=item.additionalFields.SortRank&amp;all-free-tier.sort-order=asc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lezilla-project.org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ec2/?ec2-whats-new.sort-by=item.additionalFields.postDateTime&amp;ec2-whats-new.sort-order=des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articles/" TargetMode="External"/><Relationship Id="rId2" Type="http://schemas.openxmlformats.org/officeDocument/2006/relationships/hyperlink" Target="https://aws.amazon.com/tw/free/?all-free-tier.sort-by=item.additionalFields.SortRank&amp;all-free-tier.sort-order=asc&amp;awsm.page-all-free-tier=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2360F-B44B-414A-AC03-83CF8DBA5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物聯網核心技術期末專題</a:t>
            </a:r>
            <a:br>
              <a:rPr lang="en-US" altLang="zh-TW" dirty="0"/>
            </a:br>
            <a:r>
              <a:rPr lang="en-US" altLang="zh-TW" dirty="0"/>
              <a:t>AWS IoT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215963-792A-441F-9C46-82AF8E93C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國立中正大學資訊工程系 黃仁竑教授</a:t>
            </a:r>
            <a:endParaRPr lang="en-US" altLang="zh-TW" dirty="0"/>
          </a:p>
          <a:p>
            <a:r>
              <a:rPr lang="zh-TW" altLang="en-US" dirty="0"/>
              <a:t>助教 林佳幼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3608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Virtual Private Cloud </a:t>
            </a:r>
            <a:r>
              <a:rPr kumimoji="1" lang="en-US" altLang="zh-TW" dirty="0">
                <a:latin typeface="+mn-ea"/>
              </a:rPr>
              <a:t>( </a:t>
            </a:r>
            <a:r>
              <a:rPr lang="en" altLang="zh-TW" dirty="0"/>
              <a:t>VPC 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同時設定擁有很多組虛擬雲。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訪問權限個別設定。</a:t>
            </a:r>
            <a:endParaRPr kumimoji="1" lang="en-US" altLang="zh-TW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400" dirty="0">
                <a:latin typeface="+mn-ea"/>
              </a:rPr>
              <a:t>依照使用量與時間計費。</a:t>
            </a:r>
            <a:endParaRPr kumimoji="1" lang="en-US" altLang="zh-TW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  <a:hlinkClick r:id="rId3"/>
              </a:rPr>
              <a:t>官方介紹</a:t>
            </a:r>
            <a:endParaRPr lang="en-US" altLang="zh-TW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862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Simple Storage Service</a:t>
            </a:r>
            <a:r>
              <a:rPr lang="en-US" altLang="zh-TW" dirty="0"/>
              <a:t> ( </a:t>
            </a:r>
            <a:r>
              <a:rPr lang="en" altLang="zh-TW" dirty="0"/>
              <a:t>S3 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常見的用法：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圖片外部圖床空間</a:t>
            </a:r>
            <a:r>
              <a:rPr lang="en-US" altLang="zh-TW" dirty="0"/>
              <a:t>(</a:t>
            </a:r>
            <a:r>
              <a:rPr lang="zh-TW" altLang="en-US" dirty="0"/>
              <a:t>專門放圖的可對外傳輸</a:t>
            </a:r>
            <a:r>
              <a:rPr lang="zh-TW" altLang="zh-TW" dirty="0"/>
              <a:t>空間</a:t>
            </a:r>
            <a:r>
              <a:rPr lang="en-US" altLang="zh-TW" dirty="0"/>
              <a:t>)</a:t>
            </a:r>
            <a:r>
              <a:rPr lang="zh-TW" altLang="en-US" dirty="0"/>
              <a:t> 與線上影片服務的儲存空間。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免費提供：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每月 </a:t>
            </a:r>
            <a:r>
              <a:rPr lang="en-US" altLang="zh-TW" dirty="0"/>
              <a:t>5 </a:t>
            </a:r>
            <a:r>
              <a:rPr lang="en" altLang="zh-TW" dirty="0"/>
              <a:t>GB </a:t>
            </a:r>
            <a:r>
              <a:rPr lang="zh-TW" altLang="en-US" dirty="0"/>
              <a:t>的 </a:t>
            </a:r>
            <a:r>
              <a:rPr lang="en" altLang="zh-TW" dirty="0"/>
              <a:t>S3 </a:t>
            </a:r>
            <a:r>
              <a:rPr lang="zh-TW" altLang="en-US" dirty="0"/>
              <a:t>標準儲存類別 </a:t>
            </a:r>
            <a:r>
              <a:rPr lang="en" altLang="zh-TW" dirty="0"/>
              <a:t>Amazon S3 </a:t>
            </a:r>
            <a:r>
              <a:rPr lang="zh-TW" altLang="en-US" dirty="0"/>
              <a:t>儲存。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20,000 </a:t>
            </a:r>
            <a:r>
              <a:rPr lang="zh-TW" altLang="en-US" dirty="0"/>
              <a:t>個 </a:t>
            </a:r>
            <a:r>
              <a:rPr lang="en" altLang="zh-TW" dirty="0"/>
              <a:t>GET </a:t>
            </a:r>
            <a:r>
              <a:rPr lang="zh-TW" altLang="en-US" dirty="0"/>
              <a:t>請求。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2,000 </a:t>
            </a:r>
            <a:r>
              <a:rPr lang="zh-TW" altLang="en-US" dirty="0"/>
              <a:t>個 </a:t>
            </a:r>
            <a:r>
              <a:rPr lang="en" altLang="zh-TW" dirty="0"/>
              <a:t>PUT</a:t>
            </a:r>
            <a:r>
              <a:rPr lang="zh-TW" altLang="en" dirty="0"/>
              <a:t>、</a:t>
            </a:r>
            <a:r>
              <a:rPr lang="en" altLang="zh-TW" dirty="0"/>
              <a:t>COPY</a:t>
            </a:r>
            <a:r>
              <a:rPr lang="zh-TW" altLang="en" dirty="0"/>
              <a:t>、</a:t>
            </a:r>
            <a:r>
              <a:rPr lang="en" altLang="zh-TW" dirty="0"/>
              <a:t>POST </a:t>
            </a:r>
            <a:r>
              <a:rPr lang="zh-TW" altLang="en-US" dirty="0"/>
              <a:t>或 </a:t>
            </a:r>
            <a:r>
              <a:rPr lang="en" altLang="zh-TW" dirty="0"/>
              <a:t>LIST </a:t>
            </a:r>
            <a:r>
              <a:rPr lang="zh-TW" altLang="en-US" dirty="0"/>
              <a:t>請求。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15 </a:t>
            </a:r>
            <a:r>
              <a:rPr lang="en" altLang="zh-TW" dirty="0"/>
              <a:t>GB </a:t>
            </a:r>
            <a:r>
              <a:rPr lang="zh-TW" altLang="en-US" dirty="0"/>
              <a:t>的資料傳出。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除 </a:t>
            </a:r>
            <a:r>
              <a:rPr lang="en" altLang="zh-TW" dirty="0"/>
              <a:t>AWS GovCloud </a:t>
            </a:r>
            <a:r>
              <a:rPr lang="zh-TW" altLang="en-US" dirty="0"/>
              <a:t>區域外，在其他 </a:t>
            </a:r>
            <a:r>
              <a:rPr lang="en" altLang="zh-TW" dirty="0"/>
              <a:t>AWS </a:t>
            </a:r>
            <a:r>
              <a:rPr lang="zh-TW" altLang="en-US" dirty="0"/>
              <a:t>區域的使用量按月計算。</a:t>
            </a:r>
            <a:endParaRPr kumimoji="1" lang="en-US" altLang="zh-TW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  <a:hlinkClick r:id="rId3"/>
              </a:rPr>
              <a:t>官方介紹</a:t>
            </a:r>
            <a:endParaRPr kumimoji="1" lang="zh-TW" altLang="en-US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zh-TW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45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Relational Database Service</a:t>
            </a:r>
            <a:r>
              <a:rPr lang="en-US" altLang="zh-TW" dirty="0"/>
              <a:t> ( </a:t>
            </a:r>
            <a:r>
              <a:rPr lang="en" altLang="zh-TW" dirty="0"/>
              <a:t>RDS 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9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有虛擬私有雲的概念，安全性</a:t>
            </a:r>
            <a:r>
              <a:rPr lang="en-US" altLang="zh-TW" sz="2400" dirty="0"/>
              <a:t>AWS</a:t>
            </a:r>
            <a:r>
              <a:rPr lang="zh-TW" altLang="en-US" sz="2400" dirty="0"/>
              <a:t>會處理好。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內建備份快照服務功能，不必擔心備份問題，儲存空間可直接存在</a:t>
            </a:r>
            <a:r>
              <a:rPr lang="en-US" altLang="zh-TW" sz="2400" dirty="0"/>
              <a:t>S3</a:t>
            </a:r>
            <a:r>
              <a:rPr lang="zh-TW" altLang="en-US" sz="2400" dirty="0"/>
              <a:t>中。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主要有</a:t>
            </a:r>
            <a:r>
              <a:rPr lang="en-US" altLang="zh-TW" sz="2400" dirty="0"/>
              <a:t>6</a:t>
            </a:r>
            <a:r>
              <a:rPr lang="zh-TW" altLang="en-US" sz="2400" dirty="0"/>
              <a:t>個資料庫種類：</a:t>
            </a:r>
            <a:r>
              <a:rPr lang="en" altLang="zh-TW" sz="2000" dirty="0"/>
              <a:t>MySQL</a:t>
            </a:r>
            <a:r>
              <a:rPr lang="zh-TW" altLang="en" sz="2000" dirty="0"/>
              <a:t>、</a:t>
            </a:r>
            <a:r>
              <a:rPr lang="en" altLang="zh-TW" sz="2000" dirty="0"/>
              <a:t>PostgreSQL</a:t>
            </a:r>
            <a:r>
              <a:rPr lang="zh-TW" altLang="en" sz="2000" dirty="0"/>
              <a:t>、</a:t>
            </a:r>
            <a:r>
              <a:rPr lang="en" altLang="zh-TW" sz="2000" dirty="0"/>
              <a:t>MariaDB</a:t>
            </a:r>
            <a:r>
              <a:rPr lang="zh-TW" altLang="en-US" sz="2000" dirty="0"/>
              <a:t>、</a:t>
            </a:r>
            <a:r>
              <a:rPr lang="en" altLang="zh-TW" sz="2000" dirty="0" err="1"/>
              <a:t>Orcle</a:t>
            </a:r>
            <a:r>
              <a:rPr lang="zh-TW" altLang="en-US" sz="2000" dirty="0"/>
              <a:t>、</a:t>
            </a:r>
            <a:r>
              <a:rPr lang="en" altLang="zh-TW" sz="2000" dirty="0"/>
              <a:t>MSSQL</a:t>
            </a:r>
            <a:r>
              <a:rPr lang="zh-TW" altLang="en-US" sz="2000" dirty="0"/>
              <a:t>與</a:t>
            </a:r>
            <a:r>
              <a:rPr lang="en" altLang="zh-TW" sz="2000" dirty="0"/>
              <a:t>Aurora</a:t>
            </a:r>
            <a:r>
              <a:rPr lang="zh-TW" altLang="en-US" sz="2000" dirty="0"/>
              <a:t>。</a:t>
            </a:r>
            <a:endParaRPr kumimoji="1" lang="en-US" altLang="zh-TW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/>
              <a:t>免費提供：</a:t>
            </a:r>
            <a:endParaRPr lang="en-US" altLang="zh-TW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/>
              <a:t>每月 </a:t>
            </a:r>
            <a:r>
              <a:rPr lang="en-US" altLang="zh-TW" sz="2000" dirty="0"/>
              <a:t>750 </a:t>
            </a:r>
            <a:r>
              <a:rPr lang="zh-TW" altLang="en-US" sz="2000" dirty="0"/>
              <a:t>小時的 </a:t>
            </a:r>
            <a:r>
              <a:rPr lang="en" altLang="zh-TW" sz="2000" dirty="0"/>
              <a:t>db.t2.micro </a:t>
            </a:r>
            <a:r>
              <a:rPr lang="zh-TW" altLang="en-US" sz="2000" dirty="0"/>
              <a:t>資料庫用量（適用的資料庫引擎）。</a:t>
            </a:r>
            <a:endParaRPr lang="en-US" altLang="zh-TW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000" dirty="0"/>
              <a:t>20 </a:t>
            </a:r>
            <a:r>
              <a:rPr lang="en" altLang="zh-TW" sz="2000" dirty="0"/>
              <a:t>GB </a:t>
            </a:r>
            <a:r>
              <a:rPr lang="zh-TW" altLang="en-US" sz="2000" dirty="0"/>
              <a:t>一般用途（</a:t>
            </a:r>
            <a:r>
              <a:rPr lang="en" altLang="zh-TW" sz="2000" dirty="0"/>
              <a:t>SSD</a:t>
            </a:r>
            <a:r>
              <a:rPr lang="zh-TW" altLang="en-US" sz="2000" dirty="0"/>
              <a:t>）資料庫儲存、資料庫備份和資料庫快照的儲存。</a:t>
            </a:r>
            <a:endParaRPr kumimoji="1" lang="en-US" altLang="zh-TW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  <a:hlinkClick r:id="rId3"/>
              </a:rPr>
              <a:t>官方介紹</a:t>
            </a:r>
            <a:endParaRPr kumimoji="1"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892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Simple Email Service</a:t>
            </a:r>
            <a:r>
              <a:rPr lang="en-US" altLang="zh-TW" dirty="0"/>
              <a:t> ( </a:t>
            </a:r>
            <a:r>
              <a:rPr lang="en" altLang="zh-TW" dirty="0"/>
              <a:t>SES 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寄送</a:t>
            </a:r>
            <a:r>
              <a:rPr lang="en" altLang="zh-TW" sz="2400" dirty="0"/>
              <a:t>Email</a:t>
            </a:r>
            <a:r>
              <a:rPr lang="zh-TW" altLang="en-US" sz="2400" dirty="0"/>
              <a:t>的服務。</a:t>
            </a:r>
            <a:endParaRPr kumimoji="1" lang="en-US" altLang="zh-TW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/>
              <a:t>從</a:t>
            </a:r>
            <a:r>
              <a:rPr lang="en" altLang="zh-TW" sz="2400" dirty="0"/>
              <a:t>EC2</a:t>
            </a:r>
            <a:r>
              <a:rPr lang="zh-TW" altLang="en-US" sz="2400" dirty="0"/>
              <a:t>呼叫，免費提供每月</a:t>
            </a:r>
            <a:r>
              <a:rPr lang="en-US" altLang="zh-TW" sz="2400" dirty="0"/>
              <a:t>62,000</a:t>
            </a:r>
            <a:r>
              <a:rPr lang="zh-TW" altLang="en-US" sz="2400" dirty="0"/>
              <a:t>封，每天最高可寄五萬封</a:t>
            </a:r>
            <a:r>
              <a:rPr lang="en" altLang="zh-TW" sz="2400" dirty="0"/>
              <a:t>Email</a:t>
            </a:r>
            <a:r>
              <a:rPr lang="zh-TW" altLang="en-US" sz="2400" dirty="0"/>
              <a:t>（超過每月免費額度就要付費，每千封</a:t>
            </a:r>
            <a:r>
              <a:rPr lang="en-US" altLang="zh-TW" sz="2400" dirty="0"/>
              <a:t>0.1</a:t>
            </a:r>
            <a:r>
              <a:rPr lang="zh-TW" altLang="en-US" sz="2400" dirty="0"/>
              <a:t>美元約</a:t>
            </a:r>
            <a:r>
              <a:rPr lang="en-US" altLang="zh-TW" sz="2400" dirty="0"/>
              <a:t>3</a:t>
            </a:r>
            <a:r>
              <a:rPr lang="zh-TW" altLang="en-US" sz="2400" dirty="0"/>
              <a:t>塊台幣）。</a:t>
            </a:r>
            <a:endParaRPr kumimoji="1" lang="en-US" altLang="zh-TW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  <a:hlinkClick r:id="rId3"/>
              </a:rPr>
              <a:t>官方介紹</a:t>
            </a:r>
            <a:endParaRPr kumimoji="1"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039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Simple Notification Service</a:t>
            </a:r>
            <a:r>
              <a:rPr lang="en-US" altLang="zh-TW" dirty="0"/>
              <a:t> ( </a:t>
            </a:r>
            <a:r>
              <a:rPr lang="en" altLang="zh-TW" dirty="0"/>
              <a:t>SNS</a:t>
            </a:r>
            <a:r>
              <a:rPr lang="en-US" altLang="zh-TW" dirty="0"/>
              <a:t> 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監聽系統活動，並發送通知訊息。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舉例：</a:t>
            </a:r>
            <a:endParaRPr lang="en-US" altLang="zh-TW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800" dirty="0"/>
              <a:t>寄送</a:t>
            </a:r>
            <a:r>
              <a:rPr lang="en" altLang="zh-TW" sz="1800" dirty="0"/>
              <a:t>Email</a:t>
            </a:r>
            <a:r>
              <a:rPr lang="zh-TW" altLang="en-US" sz="1800" dirty="0"/>
              <a:t>或簡訊通知某個</a:t>
            </a:r>
            <a:r>
              <a:rPr lang="en" altLang="zh-TW" sz="1800" dirty="0"/>
              <a:t>S3 bucket</a:t>
            </a:r>
            <a:r>
              <a:rPr lang="zh-TW" altLang="en-US" sz="1800" dirty="0"/>
              <a:t>增加了東西。</a:t>
            </a:r>
            <a:endParaRPr kumimoji="1" lang="en-US" altLang="zh-TW" sz="1800" dirty="0">
              <a:latin typeface="+mn-ea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800" dirty="0"/>
              <a:t>驅動其他程式，可以把接收器跟目標服務綁一起，當</a:t>
            </a:r>
            <a:r>
              <a:rPr lang="en" altLang="zh-TW" sz="1800" dirty="0"/>
              <a:t>SNS</a:t>
            </a:r>
            <a:r>
              <a:rPr lang="zh-TW" altLang="en-US" sz="1800" dirty="0"/>
              <a:t>發生就會執行目標服務。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免費提供：</a:t>
            </a:r>
            <a:endParaRPr lang="en-US" altLang="zh-TW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800" dirty="0"/>
              <a:t>1,000,000 </a:t>
            </a:r>
            <a:r>
              <a:rPr lang="zh-TW" altLang="en-US" sz="1800" dirty="0"/>
              <a:t>則發佈訊息、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800" dirty="0"/>
              <a:t>100,000 </a:t>
            </a:r>
            <a:r>
              <a:rPr lang="zh-TW" altLang="en-US" sz="1800" dirty="0"/>
              <a:t>則 </a:t>
            </a:r>
            <a:r>
              <a:rPr lang="en" altLang="zh-TW" sz="1800" dirty="0"/>
              <a:t>HTTP/S </a:t>
            </a:r>
            <a:r>
              <a:rPr lang="zh-TW" altLang="en-US" sz="1800" dirty="0"/>
              <a:t>交付、</a:t>
            </a:r>
            <a:r>
              <a:rPr lang="en-US" altLang="zh-TW" sz="1800" dirty="0"/>
              <a:t>1,000 </a:t>
            </a:r>
            <a:r>
              <a:rPr lang="zh-TW" altLang="en-US" sz="1800" dirty="0"/>
              <a:t>則電子郵件交付。</a:t>
            </a:r>
            <a:endParaRPr lang="en-US" altLang="zh-TW" sz="1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  <a:hlinkClick r:id="rId4"/>
              </a:rPr>
              <a:t>官方介紹</a:t>
            </a:r>
            <a:endParaRPr kumimoji="1"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29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CloudFront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cap="all" dirty="0"/>
              <a:t>CDN</a:t>
            </a:r>
            <a:r>
              <a:rPr lang="zh-TW" altLang="en-US" sz="2400" cap="all" dirty="0"/>
              <a:t>，</a:t>
            </a:r>
            <a:r>
              <a:rPr lang="zh-TW" altLang="en-US" sz="2400" dirty="0"/>
              <a:t>內容在網路上傳輸的快取機制</a:t>
            </a:r>
            <a:r>
              <a:rPr kumimoji="1" lang="zh-TW" altLang="en-US" sz="2400" dirty="0">
                <a:latin typeface="+mn-ea"/>
              </a:rPr>
              <a:t>。</a:t>
            </a:r>
            <a:endParaRPr kumimoji="1" lang="en-US" altLang="zh-TW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400" dirty="0">
                <a:latin typeface="+mn-ea"/>
              </a:rPr>
              <a:t>舉例：</a:t>
            </a:r>
            <a:r>
              <a:rPr lang="zh-TW" altLang="en-US" sz="2400" dirty="0"/>
              <a:t>如果資料在東京機房，去到北美有物理上距離限制，</a:t>
            </a:r>
            <a:r>
              <a:rPr lang="en-US" altLang="zh-TW" sz="2400" dirty="0"/>
              <a:t>CDN</a:t>
            </a:r>
            <a:r>
              <a:rPr lang="zh-TW" altLang="en-US" sz="2400" dirty="0"/>
              <a:t>能解決。</a:t>
            </a:r>
            <a:endParaRPr kumimoji="1" lang="en-US" altLang="zh-TW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400" dirty="0">
                <a:latin typeface="+mn-ea"/>
              </a:rPr>
              <a:t>免費提供：</a:t>
            </a:r>
            <a:endParaRPr kumimoji="1" lang="en-US" altLang="zh-TW" sz="2400" dirty="0">
              <a:latin typeface="+mn-ea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" altLang="zh-TW" sz="2000" cap="all" dirty="0"/>
              <a:t>50 GB </a:t>
            </a:r>
            <a:r>
              <a:rPr lang="zh-TW" altLang="en-US" sz="2000" cap="all" dirty="0"/>
              <a:t>資料傳出額度</a:t>
            </a:r>
            <a:r>
              <a:rPr lang="en-US" altLang="zh-TW" sz="2000" cap="all" dirty="0"/>
              <a:t> /</a:t>
            </a:r>
            <a:r>
              <a:rPr lang="en-US" altLang="zh-TW" sz="2000" dirty="0"/>
              <a:t> 12 </a:t>
            </a:r>
            <a:r>
              <a:rPr lang="zh-TW" altLang="en-US" sz="2000" dirty="0"/>
              <a:t>個月免費。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000" cap="all" dirty="0"/>
              <a:t>2,000,000 </a:t>
            </a:r>
            <a:r>
              <a:rPr lang="zh-TW" altLang="en-US" sz="2000" cap="all" dirty="0"/>
              <a:t>個 </a:t>
            </a:r>
            <a:r>
              <a:rPr lang="en" altLang="zh-TW" sz="2000" cap="all" dirty="0"/>
              <a:t>HTTP </a:t>
            </a:r>
            <a:r>
              <a:rPr lang="zh-TW" altLang="en-US" sz="2000" cap="all" dirty="0"/>
              <a:t>或 </a:t>
            </a:r>
            <a:r>
              <a:rPr lang="en" altLang="zh-TW" sz="2000" cap="all" dirty="0"/>
              <a:t>HTTPS </a:t>
            </a:r>
            <a:r>
              <a:rPr lang="zh-TW" altLang="en-US" sz="2000" cap="all" dirty="0"/>
              <a:t>請求 </a:t>
            </a:r>
            <a:r>
              <a:rPr lang="en-US" altLang="zh-TW" sz="2000" cap="all" dirty="0"/>
              <a:t>/ </a:t>
            </a:r>
            <a:r>
              <a:rPr lang="zh-TW" altLang="en-US" sz="2000" dirty="0"/>
              <a:t>一年中的每一個月。</a:t>
            </a:r>
            <a:endParaRPr kumimoji="1" lang="en-US" altLang="zh-TW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  <a:hlinkClick r:id="rId3"/>
              </a:rPr>
              <a:t>官方介紹</a:t>
            </a:r>
            <a:endParaRPr kumimoji="1"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8616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IAM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權限管理的機制：</a:t>
            </a:r>
            <a:endParaRPr lang="en-US" altLang="zh-TW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/>
              <a:t>讀寫可分離，即使是超級使用者也可分成後台</a:t>
            </a:r>
            <a:r>
              <a:rPr lang="en" altLang="zh-TW" sz="2000" dirty="0"/>
              <a:t>UI</a:t>
            </a:r>
            <a:r>
              <a:rPr lang="zh-TW" altLang="en-US" sz="2000" dirty="0"/>
              <a:t>或</a:t>
            </a:r>
            <a:r>
              <a:rPr lang="en" altLang="zh-TW" sz="2000" dirty="0"/>
              <a:t>Command Line</a:t>
            </a:r>
            <a:r>
              <a:rPr lang="zh-TW" altLang="en-US" sz="2000" dirty="0"/>
              <a:t>用。</a:t>
            </a:r>
            <a:endParaRPr lang="en-US" altLang="zh-TW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/>
              <a:t>每個</a:t>
            </a:r>
            <a:r>
              <a:rPr lang="en" altLang="zh-TW" sz="2000" dirty="0"/>
              <a:t>AWS</a:t>
            </a:r>
            <a:r>
              <a:rPr lang="zh-TW" altLang="en-US" sz="2000" dirty="0"/>
              <a:t>服務權限分開，有</a:t>
            </a:r>
            <a:r>
              <a:rPr lang="en" altLang="zh-TW" sz="2000" dirty="0"/>
              <a:t>User</a:t>
            </a:r>
            <a:r>
              <a:rPr lang="zh-TW" altLang="en-US" sz="2000" dirty="0"/>
              <a:t>與</a:t>
            </a:r>
            <a:r>
              <a:rPr lang="en" altLang="zh-TW" sz="2000" dirty="0"/>
              <a:t>Role</a:t>
            </a:r>
            <a:r>
              <a:rPr lang="zh-TW" altLang="en-US" sz="2000" dirty="0"/>
              <a:t>的設定方式，也可單獨廢棄某個使用者或某個授權的</a:t>
            </a:r>
            <a:r>
              <a:rPr lang="en" altLang="zh-TW" sz="2000" dirty="0"/>
              <a:t>Key</a:t>
            </a:r>
            <a:r>
              <a:rPr kumimoji="1" lang="zh-TW" altLang="en-US" sz="2000" dirty="0">
                <a:latin typeface="+mn-ea"/>
              </a:rPr>
              <a:t>。</a:t>
            </a:r>
            <a:endParaRPr kumimoji="1" lang="en-US" altLang="zh-TW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  <a:hlinkClick r:id="rId3"/>
              </a:rPr>
              <a:t>官方介紹</a:t>
            </a:r>
            <a:endParaRPr kumimoji="1"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2303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Elastic Load Balancer / Auto Scaling 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78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分散式架構為解決時間週期性大小流量變化，在流量大時會開多台機器，流量小時關掉多餘機器，稱為</a:t>
            </a:r>
            <a:r>
              <a:rPr lang="en" altLang="zh-TW" dirty="0"/>
              <a:t>Auto Scaling</a:t>
            </a:r>
            <a:r>
              <a:rPr lang="zh-TW" altLang="en-US" dirty="0"/>
              <a:t>技術。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流量如何平均分配多台機器，可以透過</a:t>
            </a:r>
            <a:r>
              <a:rPr lang="en" altLang="zh-TW" dirty="0"/>
              <a:t>Load balancing </a:t>
            </a:r>
            <a:r>
              <a:rPr lang="zh-TW" altLang="en-US" dirty="0"/>
              <a:t>技術解決。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" altLang="zh-TW" dirty="0"/>
              <a:t>Load balancing 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/>
              <a:t>處理一個</a:t>
            </a:r>
            <a:r>
              <a:rPr lang="en" altLang="zh-TW" dirty="0"/>
              <a:t>Domain</a:t>
            </a:r>
            <a:r>
              <a:rPr lang="zh-TW" altLang="en-US" dirty="0"/>
              <a:t>或多個</a:t>
            </a:r>
            <a:r>
              <a:rPr lang="en" altLang="zh-TW" dirty="0"/>
              <a:t>Sub Domain</a:t>
            </a:r>
            <a:r>
              <a:rPr lang="zh-TW" altLang="en-US" dirty="0"/>
              <a:t>下所有要求</a:t>
            </a:r>
            <a:r>
              <a:rPr lang="zh-TW" altLang="en" dirty="0"/>
              <a:t>，</a:t>
            </a:r>
            <a:r>
              <a:rPr lang="zh-TW" altLang="en-US" dirty="0"/>
              <a:t>甚至可單個</a:t>
            </a:r>
            <a:r>
              <a:rPr lang="en" altLang="zh-TW" dirty="0"/>
              <a:t>URL</a:t>
            </a:r>
            <a:r>
              <a:rPr lang="zh-TW" altLang="en-US" dirty="0"/>
              <a:t>對應不同</a:t>
            </a:r>
            <a:r>
              <a:rPr lang="en" altLang="zh-TW" dirty="0"/>
              <a:t>EC2</a:t>
            </a:r>
            <a:r>
              <a:rPr lang="zh-TW" altLang="en-US" dirty="0"/>
              <a:t>實體。</a:t>
            </a:r>
            <a:endParaRPr lang="en-US" altLang="zh-TW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/>
              <a:t>只要使用</a:t>
            </a:r>
            <a:r>
              <a:rPr lang="en" altLang="zh-TW" dirty="0"/>
              <a:t>Load </a:t>
            </a:r>
            <a:r>
              <a:rPr lang="en" altLang="zh-TW" dirty="0" err="1"/>
              <a:t>Banlancer</a:t>
            </a:r>
            <a:r>
              <a:rPr lang="zh-TW" altLang="en-US" dirty="0"/>
              <a:t>就可免費使用</a:t>
            </a:r>
            <a:r>
              <a:rPr lang="en" altLang="zh-TW" dirty="0"/>
              <a:t>ACM</a:t>
            </a:r>
            <a:r>
              <a:rPr lang="zh-TW" altLang="en-US" dirty="0"/>
              <a:t>機制，免費加上</a:t>
            </a:r>
            <a:r>
              <a:rPr lang="en" altLang="zh-TW" dirty="0"/>
              <a:t>SSL</a:t>
            </a:r>
            <a:r>
              <a:rPr lang="zh-TW" altLang="en-US" dirty="0"/>
              <a:t>憑證。</a:t>
            </a:r>
            <a:endParaRPr kumimoji="1" lang="en-US" altLang="zh-TW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按實際使用量付費。</a:t>
            </a:r>
            <a:endParaRPr kumimoji="1" lang="en-US" altLang="zh-TW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  <a:hlinkClick r:id="rId3"/>
              </a:rPr>
              <a:t>官方介紹</a:t>
            </a:r>
            <a:endParaRPr kumimoji="1"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80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ElasticCache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TW" sz="2400" dirty="0"/>
              <a:t>In memory cache </a:t>
            </a:r>
            <a:r>
              <a:rPr lang="zh-TW" altLang="en-US" sz="2400" dirty="0"/>
              <a:t>使用系統</a:t>
            </a:r>
            <a:r>
              <a:rPr lang="en" altLang="zh-TW" sz="2400" dirty="0"/>
              <a:t>memory</a:t>
            </a:r>
            <a:r>
              <a:rPr lang="zh-TW" altLang="en" sz="2400" dirty="0"/>
              <a:t>，</a:t>
            </a:r>
            <a:r>
              <a:rPr lang="zh-TW" altLang="en-US" sz="2400" dirty="0"/>
              <a:t>會擠壓到</a:t>
            </a:r>
            <a:r>
              <a:rPr lang="en" altLang="zh-TW" sz="2400" dirty="0"/>
              <a:t>Application</a:t>
            </a:r>
            <a:r>
              <a:rPr lang="zh-TW" altLang="en-US" sz="2400" dirty="0"/>
              <a:t>能使用的資源，又因</a:t>
            </a:r>
            <a:r>
              <a:rPr lang="en" altLang="zh-TW" sz="2400" dirty="0"/>
              <a:t>Auto Scaling</a:t>
            </a:r>
            <a:r>
              <a:rPr lang="zh-TW" altLang="en-US" sz="2400" dirty="0"/>
              <a:t>關係，每台</a:t>
            </a:r>
            <a:r>
              <a:rPr lang="en" altLang="zh-TW" sz="2400" dirty="0"/>
              <a:t>Cache</a:t>
            </a:r>
            <a:r>
              <a:rPr lang="zh-TW" altLang="en-US" sz="2400" dirty="0"/>
              <a:t>有可能重複或不完整。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+mn-ea"/>
              </a:rPr>
              <a:t>AWS</a:t>
            </a:r>
            <a:r>
              <a:rPr kumimoji="1" lang="zh-TW" altLang="en-US" sz="2400" dirty="0">
                <a:latin typeface="+mn-ea"/>
              </a:rPr>
              <a:t>將它拉出來</a:t>
            </a:r>
            <a:r>
              <a:rPr lang="zh-TW" altLang="en-US" sz="2400" dirty="0"/>
              <a:t>獨立服務，就是</a:t>
            </a:r>
            <a:r>
              <a:rPr lang="en" altLang="zh-TW" sz="2400" dirty="0" err="1"/>
              <a:t>ElasticCache</a:t>
            </a:r>
            <a:r>
              <a:rPr lang="en" altLang="zh-TW" sz="2400" dirty="0"/>
              <a:t> </a:t>
            </a:r>
            <a:r>
              <a:rPr kumimoji="1" lang="zh-TW" altLang="en-US" sz="2400" dirty="0">
                <a:latin typeface="+mn-ea"/>
              </a:rPr>
              <a:t>。</a:t>
            </a:r>
            <a:endParaRPr kumimoji="1" lang="en-US" altLang="zh-TW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400" dirty="0">
                <a:latin typeface="+mn-ea"/>
              </a:rPr>
              <a:t>免費提供：</a:t>
            </a:r>
            <a:endParaRPr kumimoji="1" lang="en-US" altLang="zh-TW" sz="2400" dirty="0">
              <a:latin typeface="+mn-ea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000" dirty="0"/>
              <a:t>750 </a:t>
            </a:r>
            <a:r>
              <a:rPr lang="zh-TW" altLang="en-US" sz="2000" dirty="0"/>
              <a:t>小時的 </a:t>
            </a:r>
            <a:r>
              <a:rPr lang="en" altLang="zh-TW" sz="2000" dirty="0"/>
              <a:t>cache.t2micro </a:t>
            </a:r>
            <a:r>
              <a:rPr lang="zh-TW" altLang="en-US" sz="2000" dirty="0"/>
              <a:t>節點用量 </a:t>
            </a:r>
            <a:r>
              <a:rPr lang="en-US" altLang="zh-TW" sz="2000" dirty="0"/>
              <a:t>/ </a:t>
            </a:r>
            <a:r>
              <a:rPr lang="zh-TW" altLang="en-US" sz="2000" dirty="0"/>
              <a:t>一年</a:t>
            </a:r>
            <a:endParaRPr kumimoji="1" lang="en-US" altLang="zh-TW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  <a:hlinkClick r:id="rId3"/>
              </a:rPr>
              <a:t>官方介紹</a:t>
            </a:r>
            <a:endParaRPr kumimoji="1"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7367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Certificate Manager 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網站使用 </a:t>
            </a:r>
            <a:r>
              <a:rPr lang="en" altLang="zh-TW" sz="2400" dirty="0"/>
              <a:t>HTTPS</a:t>
            </a:r>
            <a:r>
              <a:rPr lang="zh-TW" altLang="en-US" sz="2400" dirty="0"/>
              <a:t> 協定，需要 </a:t>
            </a:r>
            <a:r>
              <a:rPr lang="en" altLang="zh-TW" sz="2400" dirty="0"/>
              <a:t>SSL</a:t>
            </a:r>
            <a:r>
              <a:rPr lang="zh-TW" altLang="en-US" sz="2400" dirty="0"/>
              <a:t> 憑證。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" altLang="zh-TW" sz="2400" dirty="0"/>
              <a:t>AWS</a:t>
            </a:r>
            <a:r>
              <a:rPr lang="zh-TW" altLang="en-US" sz="2400" dirty="0"/>
              <a:t> 提供只要使用的服務是</a:t>
            </a:r>
            <a:r>
              <a:rPr lang="en" altLang="zh-TW" sz="2400" dirty="0"/>
              <a:t>Elastic Load Balancing</a:t>
            </a:r>
            <a:r>
              <a:rPr lang="zh-TW" altLang="en" sz="2400" dirty="0"/>
              <a:t>、</a:t>
            </a:r>
            <a:r>
              <a:rPr lang="en" altLang="zh-TW" sz="2400" dirty="0"/>
              <a:t>Amazon CloudFront </a:t>
            </a:r>
            <a:r>
              <a:rPr lang="zh-TW" altLang="en-US" sz="2400" dirty="0"/>
              <a:t>及 </a:t>
            </a:r>
            <a:r>
              <a:rPr lang="en" altLang="zh-TW" sz="2400" dirty="0"/>
              <a:t>Amazon API Gateway</a:t>
            </a:r>
            <a:r>
              <a:rPr lang="zh-TW" altLang="en-US" sz="2400" dirty="0"/>
              <a:t>這些整合型服務，都可以免費使用</a:t>
            </a:r>
            <a:r>
              <a:rPr lang="en" altLang="zh-TW" sz="2400" dirty="0"/>
              <a:t>AWS </a:t>
            </a:r>
            <a:r>
              <a:rPr lang="zh-TW" altLang="en-US" sz="2400" dirty="0"/>
              <a:t>的 </a:t>
            </a:r>
            <a:r>
              <a:rPr lang="en" altLang="zh-TW" sz="2400" dirty="0"/>
              <a:t>SSL </a:t>
            </a:r>
            <a:r>
              <a:rPr lang="zh-TW" altLang="en-US" sz="2400" dirty="0"/>
              <a:t>憑證，其他的</a:t>
            </a:r>
            <a:r>
              <a:rPr lang="en" altLang="zh-TW" sz="2400" dirty="0"/>
              <a:t>AWS</a:t>
            </a:r>
            <a:r>
              <a:rPr lang="zh-TW" altLang="en-US" sz="2400" dirty="0"/>
              <a:t>服務或是外部的就無法使用。</a:t>
            </a:r>
            <a:endParaRPr kumimoji="1" lang="en-US" altLang="zh-TW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  <a:hlinkClick r:id="rId3"/>
              </a:rPr>
              <a:t>官方介紹</a:t>
            </a:r>
            <a:endParaRPr kumimoji="1"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019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1F291-A71E-4175-B6CE-5E10A6A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8AE75-398C-4899-914A-CD879C5B7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Applying for an AWS account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800" dirty="0"/>
              <a:t>Connect to AWS</a:t>
            </a:r>
          </a:p>
          <a:p>
            <a:pPr marL="228600" lvl="1">
              <a:spcBef>
                <a:spcPts val="1000"/>
              </a:spcBef>
            </a:pPr>
            <a:r>
              <a:rPr lang="zh-TW" altLang="en-US" sz="2800" dirty="0"/>
              <a:t>資料來源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668908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752F9-6177-E34C-A6F0-8E878EBE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64FFC1-F070-504B-AE0E-94723BF29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原則上，以上提供的免費方案多數都以新註冊第一年為限，超過第一年後就不再免費，因此，若做完實驗沒有要再使該功能，請記得將運行的實例關閉，否則費用將持續累積。</a:t>
            </a:r>
          </a:p>
        </p:txBody>
      </p:sp>
    </p:spTree>
    <p:extLst>
      <p:ext uri="{BB962C8B-B14F-4D97-AF65-F5344CB8AC3E}">
        <p14:creationId xmlns:p14="http://schemas.microsoft.com/office/powerpoint/2010/main" val="59619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FFF50-26B1-314C-AEBE-76355A08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帳單與成本管理首頁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96AB74E-0373-1E4A-A106-E4636E51C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635" y="1436157"/>
            <a:ext cx="10212729" cy="5056718"/>
          </a:xfrm>
        </p:spPr>
      </p:pic>
    </p:spTree>
    <p:extLst>
      <p:ext uri="{BB962C8B-B14F-4D97-AF65-F5344CB8AC3E}">
        <p14:creationId xmlns:p14="http://schemas.microsoft.com/office/powerpoint/2010/main" val="4159878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FFF50-26B1-314C-AEBE-76355A08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帳單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3771A9-5246-2749-87C5-66C67E428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107" y="1444407"/>
            <a:ext cx="10181785" cy="5048468"/>
          </a:xfrm>
        </p:spPr>
      </p:pic>
    </p:spTree>
    <p:extLst>
      <p:ext uri="{BB962C8B-B14F-4D97-AF65-F5344CB8AC3E}">
        <p14:creationId xmlns:p14="http://schemas.microsoft.com/office/powerpoint/2010/main" val="2249905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FFF50-26B1-314C-AEBE-76355A08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訂單與發票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FCA7BF-0D07-9444-BE29-6288A8CA1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273" y="1439121"/>
            <a:ext cx="10235453" cy="5053754"/>
          </a:xfrm>
        </p:spPr>
      </p:pic>
    </p:spTree>
    <p:extLst>
      <p:ext uri="{BB962C8B-B14F-4D97-AF65-F5344CB8AC3E}">
        <p14:creationId xmlns:p14="http://schemas.microsoft.com/office/powerpoint/2010/main" val="3022312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4B6C411-F9F2-48A0-9D55-A691DC60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Applying for an AWS account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4589BCE-A14A-44D5-A398-49C4E5561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3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Join AWS Educate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FE6EA-B802-445C-A353-2615AF01F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到</a:t>
            </a:r>
            <a:r>
              <a:rPr lang="en-US" altLang="zh-TW" sz="2400" dirty="0"/>
              <a:t>AWS Educate</a:t>
            </a:r>
            <a:r>
              <a:rPr lang="zh-TW" altLang="en-US" sz="2400" dirty="0"/>
              <a:t>網址</a:t>
            </a:r>
            <a:r>
              <a:rPr lang="en-US" altLang="zh-TW" sz="2400" dirty="0">
                <a:hlinkClick r:id="rId3"/>
              </a:rPr>
              <a:t>https://aws.amazon.com/tw/education/awseducate/</a:t>
            </a:r>
            <a:r>
              <a:rPr lang="zh-TW" altLang="en-US" sz="2400" dirty="0"/>
              <a:t>註冊。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720E60-8A15-42E5-91FF-5C73FFD8A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950"/>
          <a:stretch/>
        </p:blipFill>
        <p:spPr>
          <a:xfrm>
            <a:off x="1187753" y="2338387"/>
            <a:ext cx="9816494" cy="38385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CB78E3-4DE5-4D6D-85EA-6361DCC46EA8}"/>
              </a:ext>
            </a:extLst>
          </p:cNvPr>
          <p:cNvSpPr/>
          <p:nvPr/>
        </p:nvSpPr>
        <p:spPr>
          <a:xfrm>
            <a:off x="1657350" y="5291180"/>
            <a:ext cx="2190750" cy="306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B2F37F85-4628-4E10-9EAC-32A5CCD2E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845880" y="5164513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your role</a:t>
            </a:r>
            <a:endParaRPr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4F3C01DB-9E3C-4A33-AC21-B84DE0A68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119" y="1499390"/>
            <a:ext cx="8891110" cy="468538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125D08A-DA87-4D2F-A4FF-41A0F6508BED}"/>
              </a:ext>
            </a:extLst>
          </p:cNvPr>
          <p:cNvSpPr/>
          <p:nvPr/>
        </p:nvSpPr>
        <p:spPr>
          <a:xfrm>
            <a:off x="3414713" y="2940053"/>
            <a:ext cx="2771775" cy="617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形 4" descr="手背向前食指朝右指索引">
            <a:extLst>
              <a:ext uri="{FF2B5EF4-FFF2-40B4-BE49-F238E27FC236}">
                <a16:creationId xmlns:a16="http://schemas.microsoft.com/office/drawing/2014/main" id="{25652083-14D5-4578-ABF8-86D4DD263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86488" y="2940052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8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93E3221A-5D8F-4A0A-874C-F84B923CF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50" r="1125"/>
          <a:stretch/>
        </p:blipFill>
        <p:spPr>
          <a:xfrm>
            <a:off x="1262073" y="1450312"/>
            <a:ext cx="9691980" cy="49072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463445-743A-46A2-A743-C98EBC8B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Information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DE600A-D92C-4C73-B072-92220B713B23}"/>
              </a:ext>
            </a:extLst>
          </p:cNvPr>
          <p:cNvSpPr/>
          <p:nvPr/>
        </p:nvSpPr>
        <p:spPr>
          <a:xfrm>
            <a:off x="5639202" y="6021572"/>
            <a:ext cx="878746" cy="335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C297D9-FD0E-4823-AF47-84A54CBCAFDE}"/>
              </a:ext>
            </a:extLst>
          </p:cNvPr>
          <p:cNvSpPr/>
          <p:nvPr/>
        </p:nvSpPr>
        <p:spPr>
          <a:xfrm>
            <a:off x="5258742" y="5270981"/>
            <a:ext cx="837257" cy="316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6764CA-4298-441F-BA34-6022365356D4}"/>
              </a:ext>
            </a:extLst>
          </p:cNvPr>
          <p:cNvSpPr txBox="1"/>
          <p:nvPr/>
        </p:nvSpPr>
        <p:spPr>
          <a:xfrm>
            <a:off x="3674360" y="3142976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Xiao-Ming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7BD0943-1AEC-4B51-89A1-DC72325D242C}"/>
              </a:ext>
            </a:extLst>
          </p:cNvPr>
          <p:cNvSpPr txBox="1"/>
          <p:nvPr/>
        </p:nvSpPr>
        <p:spPr>
          <a:xfrm>
            <a:off x="3093719" y="2466366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National Chung Cheng University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BEDBA0-93C9-4748-8687-EF123CED0865}"/>
              </a:ext>
            </a:extLst>
          </p:cNvPr>
          <p:cNvSpPr txBox="1"/>
          <p:nvPr/>
        </p:nvSpPr>
        <p:spPr>
          <a:xfrm>
            <a:off x="3428324" y="3580599"/>
            <a:ext cx="23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這裡一定要填學校</a:t>
            </a:r>
            <a:r>
              <a:rPr lang="en-US" altLang="zh-TW" sz="1600" dirty="0">
                <a:solidFill>
                  <a:srgbClr val="FF0000"/>
                </a:solidFill>
              </a:rPr>
              <a:t>E-mail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4017E3-4578-4CF3-81DF-F546CC3D3DAB}"/>
              </a:ext>
            </a:extLst>
          </p:cNvPr>
          <p:cNvSpPr txBox="1"/>
          <p:nvPr/>
        </p:nvSpPr>
        <p:spPr>
          <a:xfrm>
            <a:off x="6635989" y="3142976"/>
            <a:ext cx="958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Wang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FA27A0-FFA7-4631-8436-BD4AB11B0280}"/>
              </a:ext>
            </a:extLst>
          </p:cNvPr>
          <p:cNvSpPr txBox="1"/>
          <p:nvPr/>
        </p:nvSpPr>
        <p:spPr>
          <a:xfrm>
            <a:off x="8040985" y="366852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2021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4FF7703-5ADC-4207-820B-8C02A5A5A37B}"/>
              </a:ext>
            </a:extLst>
          </p:cNvPr>
          <p:cNvSpPr txBox="1"/>
          <p:nvPr/>
        </p:nvSpPr>
        <p:spPr>
          <a:xfrm>
            <a:off x="6697063" y="3665919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06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1ADE01-05BC-46E6-9776-0676BA53C6AF}"/>
              </a:ext>
            </a:extLst>
          </p:cNvPr>
          <p:cNvSpPr txBox="1"/>
          <p:nvPr/>
        </p:nvSpPr>
        <p:spPr>
          <a:xfrm>
            <a:off x="3682215" y="3992441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03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FB8730-D96F-4F9E-813E-252BD5D24C39}"/>
              </a:ext>
            </a:extLst>
          </p:cNvPr>
          <p:cNvSpPr txBox="1"/>
          <p:nvPr/>
        </p:nvSpPr>
        <p:spPr>
          <a:xfrm>
            <a:off x="7090287" y="3986958"/>
            <a:ext cx="1443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← 這裡不必填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56E0A1A-3CA5-430E-BBB0-C6AC6D053A07}"/>
              </a:ext>
            </a:extLst>
          </p:cNvPr>
          <p:cNvSpPr txBox="1"/>
          <p:nvPr/>
        </p:nvSpPr>
        <p:spPr>
          <a:xfrm>
            <a:off x="6635989" y="2720655"/>
            <a:ext cx="108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Taiwan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80B7AAA-9BEA-4AC9-8695-36E046CF169F}"/>
              </a:ext>
            </a:extLst>
          </p:cNvPr>
          <p:cNvSpPr txBox="1"/>
          <p:nvPr/>
        </p:nvSpPr>
        <p:spPr>
          <a:xfrm>
            <a:off x="5187625" y="3992441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ex: 12</a:t>
            </a:r>
            <a:endParaRPr lang="en-US" altLang="zh-TW" sz="1600" dirty="0">
              <a:solidFill>
                <a:srgbClr val="FF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7642DBE-49FC-4B54-90AA-5A92758078B3}"/>
              </a:ext>
            </a:extLst>
          </p:cNvPr>
          <p:cNvGrpSpPr/>
          <p:nvPr/>
        </p:nvGrpSpPr>
        <p:grpSpPr>
          <a:xfrm flipH="1">
            <a:off x="6108063" y="5157464"/>
            <a:ext cx="722644" cy="722644"/>
            <a:chOff x="4536098" y="5059673"/>
            <a:chExt cx="722644" cy="722644"/>
          </a:xfrm>
        </p:grpSpPr>
        <p:pic>
          <p:nvPicPr>
            <p:cNvPr id="18" name="圖形 17" descr="手背向前食指朝右指索引">
              <a:extLst>
                <a:ext uri="{FF2B5EF4-FFF2-40B4-BE49-F238E27FC236}">
                  <a16:creationId xmlns:a16="http://schemas.microsoft.com/office/drawing/2014/main" id="{6A853F00-44C6-4240-8245-E0B97670F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44118405-32D4-4F93-9431-B1188F201D28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875A2A32-B65D-46BF-AA73-156AD8B6232C}"/>
              </a:ext>
            </a:extLst>
          </p:cNvPr>
          <p:cNvGrpSpPr/>
          <p:nvPr/>
        </p:nvGrpSpPr>
        <p:grpSpPr>
          <a:xfrm>
            <a:off x="6512685" y="5916270"/>
            <a:ext cx="722644" cy="722644"/>
            <a:chOff x="6497445" y="5748630"/>
            <a:chExt cx="722644" cy="722644"/>
          </a:xfrm>
        </p:grpSpPr>
        <p:pic>
          <p:nvPicPr>
            <p:cNvPr id="19" name="圖形 18" descr="手背向前食指朝右指索引">
              <a:extLst>
                <a:ext uri="{FF2B5EF4-FFF2-40B4-BE49-F238E27FC236}">
                  <a16:creationId xmlns:a16="http://schemas.microsoft.com/office/drawing/2014/main" id="{EFC04D76-F717-46CB-9FB1-3CB37277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7BD8F65-92BD-4494-8B26-34B340430540}"/>
                </a:ext>
              </a:extLst>
            </p:cNvPr>
            <p:cNvSpPr txBox="1"/>
            <p:nvPr/>
          </p:nvSpPr>
          <p:spPr>
            <a:xfrm>
              <a:off x="6845385" y="593301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464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31A15B-8CA1-4324-8D72-4331DED9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Term &amp; Conditions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A53A57E-8E83-4766-9343-BAE25E47C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3"/>
          <a:stretch/>
        </p:blipFill>
        <p:spPr>
          <a:xfrm>
            <a:off x="1175547" y="1503999"/>
            <a:ext cx="9804712" cy="483307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D56D514-6F2A-49DA-AEA6-C58E43CFF9B5}"/>
              </a:ext>
            </a:extLst>
          </p:cNvPr>
          <p:cNvSpPr/>
          <p:nvPr/>
        </p:nvSpPr>
        <p:spPr>
          <a:xfrm>
            <a:off x="3133443" y="4743753"/>
            <a:ext cx="768290" cy="309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683BF0-55AC-4CD8-8EEC-A640788F907A}"/>
              </a:ext>
            </a:extLst>
          </p:cNvPr>
          <p:cNvSpPr/>
          <p:nvPr/>
        </p:nvSpPr>
        <p:spPr>
          <a:xfrm>
            <a:off x="5672833" y="5087318"/>
            <a:ext cx="859035" cy="309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BCB69DC-C7D9-4008-8CCA-60B4DDCF5611}"/>
              </a:ext>
            </a:extLst>
          </p:cNvPr>
          <p:cNvGrpSpPr/>
          <p:nvPr/>
        </p:nvGrpSpPr>
        <p:grpSpPr>
          <a:xfrm flipH="1">
            <a:off x="3901733" y="4586102"/>
            <a:ext cx="722644" cy="722644"/>
            <a:chOff x="4536098" y="5059673"/>
            <a:chExt cx="722644" cy="722644"/>
          </a:xfrm>
        </p:grpSpPr>
        <p:pic>
          <p:nvPicPr>
            <p:cNvPr id="9" name="圖形 8" descr="手背向前食指朝右指索引">
              <a:extLst>
                <a:ext uri="{FF2B5EF4-FFF2-40B4-BE49-F238E27FC236}">
                  <a16:creationId xmlns:a16="http://schemas.microsoft.com/office/drawing/2014/main" id="{FEE9F83E-3A9A-410B-A062-043EF756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399EDA2-0FAD-4CF2-8877-0EF33348B5EC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8F1E207-4DEF-40AE-B545-1E32005AB6AF}"/>
              </a:ext>
            </a:extLst>
          </p:cNvPr>
          <p:cNvGrpSpPr/>
          <p:nvPr/>
        </p:nvGrpSpPr>
        <p:grpSpPr>
          <a:xfrm flipH="1">
            <a:off x="6540745" y="4942924"/>
            <a:ext cx="722644" cy="722644"/>
            <a:chOff x="4927566" y="573436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BB3557DA-B6C9-4AE7-A072-A4AC4FF21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27566" y="573436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960C1B9-F76A-4EE4-B50F-00E640E98EDA}"/>
                </a:ext>
              </a:extLst>
            </p:cNvPr>
            <p:cNvSpPr txBox="1"/>
            <p:nvPr/>
          </p:nvSpPr>
          <p:spPr>
            <a:xfrm>
              <a:off x="5019070" y="589715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603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Your E-mail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32C2541-F738-4DED-A289-9C0F5C1D1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10" y="1825625"/>
            <a:ext cx="9586980" cy="4351338"/>
          </a:xfrm>
        </p:spPr>
      </p:pic>
    </p:spTree>
    <p:extLst>
      <p:ext uri="{BB962C8B-B14F-4D97-AF65-F5344CB8AC3E}">
        <p14:creationId xmlns:p14="http://schemas.microsoft.com/office/powerpoint/2010/main" val="285318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4BF383-0E82-4756-8B84-14D8051C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使用設備與環境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3DD2C51-AC60-44E2-B9DF-7D7C993567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軟體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Windows 10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AWS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Arduino IDE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Python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263A6A3-1700-4506-BB26-92CD19C1F2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硬體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LinkIt</a:t>
            </a:r>
            <a:r>
              <a:rPr lang="en-US" altLang="zh-TW" dirty="0"/>
              <a:t> 7688 Duo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Micro-USB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DHT22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擴充版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杜邦線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6678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AA7EDA71-BADF-40C7-BBB9-AEEE0E509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514" y="1825625"/>
            <a:ext cx="9054972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E-mail Verification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F173B8-1CA2-489C-AFEC-43D49E81494F}"/>
              </a:ext>
            </a:extLst>
          </p:cNvPr>
          <p:cNvSpPr/>
          <p:nvPr/>
        </p:nvSpPr>
        <p:spPr>
          <a:xfrm>
            <a:off x="3759200" y="4298951"/>
            <a:ext cx="372745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53E56F-23E4-405E-8E13-165C23A323A0}"/>
              </a:ext>
            </a:extLst>
          </p:cNvPr>
          <p:cNvSpPr txBox="1"/>
          <p:nvPr/>
        </p:nvSpPr>
        <p:spPr>
          <a:xfrm>
            <a:off x="4644729" y="522096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圖形 12" descr="手背向前食指朝右指索引">
            <a:extLst>
              <a:ext uri="{FF2B5EF4-FFF2-40B4-BE49-F238E27FC236}">
                <a16:creationId xmlns:a16="http://schemas.microsoft.com/office/drawing/2014/main" id="{9C4AF784-8375-45D7-9C1C-A2CCB091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86650" y="4177704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92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Successful Verification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B0AACA4-E18D-4BCB-83A1-DB4ACE2F2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97" y="1825625"/>
            <a:ext cx="9618005" cy="4351338"/>
          </a:xfrm>
        </p:spPr>
      </p:pic>
    </p:spTree>
    <p:extLst>
      <p:ext uri="{BB962C8B-B14F-4D97-AF65-F5344CB8AC3E}">
        <p14:creationId xmlns:p14="http://schemas.microsoft.com/office/powerpoint/2010/main" val="2741643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Waiting for account to be approved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F602F1C-8561-4C13-890A-7BFD5AEFF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5375" y="1924844"/>
            <a:ext cx="10001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85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DA6DE6-2C46-42D2-8877-5A1276B7B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4" t="479" r="446" b="21003"/>
          <a:stretch/>
        </p:blipFill>
        <p:spPr>
          <a:xfrm>
            <a:off x="1231106" y="1690688"/>
            <a:ext cx="9729788" cy="429101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AWS Educate Application Approved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7E336E-705C-40BC-AEA1-58BB20DE2C98}"/>
              </a:ext>
            </a:extLst>
          </p:cNvPr>
          <p:cNvSpPr/>
          <p:nvPr/>
        </p:nvSpPr>
        <p:spPr>
          <a:xfrm>
            <a:off x="3259869" y="4599299"/>
            <a:ext cx="609600" cy="2778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1A31E9A2-B57D-4399-B870-97F55850F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878347" y="4439660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67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 in to AWS Educate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FE6EA-B802-445C-A353-2615AF01F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到 </a:t>
            </a:r>
            <a:r>
              <a:rPr lang="en-US" altLang="zh-TW" sz="2400" dirty="0"/>
              <a:t>AWS Educate </a:t>
            </a:r>
            <a:r>
              <a:rPr lang="zh-TW" altLang="en-US" sz="2400" dirty="0"/>
              <a:t>網址</a:t>
            </a:r>
            <a:r>
              <a:rPr lang="en-US" altLang="zh-TW" sz="2400" dirty="0">
                <a:hlinkClick r:id="rId3"/>
              </a:rPr>
              <a:t>https://aws.amazon.com/tw/education/awseducate/</a:t>
            </a:r>
            <a:r>
              <a:rPr lang="zh-TW" altLang="en-US" sz="2400" dirty="0"/>
              <a:t>登入。</a:t>
            </a:r>
            <a:endParaRPr lang="en-US" altLang="zh-TW" sz="2400" dirty="0"/>
          </a:p>
          <a:p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2B5C93-6278-4E68-9790-D5A6E1B1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950"/>
          <a:stretch/>
        </p:blipFill>
        <p:spPr>
          <a:xfrm>
            <a:off x="1187753" y="2338387"/>
            <a:ext cx="9816494" cy="38385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B3E4C1-D3C0-47F7-AAEE-7A58C43C04CC}"/>
              </a:ext>
            </a:extLst>
          </p:cNvPr>
          <p:cNvSpPr/>
          <p:nvPr/>
        </p:nvSpPr>
        <p:spPr>
          <a:xfrm>
            <a:off x="2076450" y="5580063"/>
            <a:ext cx="1362075" cy="366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BAB46F39-2B9F-4BA3-94CE-4AE3E2748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455670" y="5476378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96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Credits Confirmed(1/2)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D5BD602-25D7-493F-B50B-65422031E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2720" y="1825625"/>
            <a:ext cx="862655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3C3E5F-B228-40A4-AFF2-49AE155B4F4C}"/>
              </a:ext>
            </a:extLst>
          </p:cNvPr>
          <p:cNvSpPr/>
          <p:nvPr/>
        </p:nvSpPr>
        <p:spPr>
          <a:xfrm>
            <a:off x="6065520" y="4431189"/>
            <a:ext cx="3114040" cy="38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B7CC6A-3D6B-491F-9704-268AEA5696BE}"/>
              </a:ext>
            </a:extLst>
          </p:cNvPr>
          <p:cNvSpPr/>
          <p:nvPr/>
        </p:nvSpPr>
        <p:spPr>
          <a:xfrm>
            <a:off x="6385560" y="3941922"/>
            <a:ext cx="2461260" cy="38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37F6190F-E717-4638-B726-B26357DFC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876823" y="3802577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05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1">
            <a:extLst>
              <a:ext uri="{FF2B5EF4-FFF2-40B4-BE49-F238E27FC236}">
                <a16:creationId xmlns:a16="http://schemas.microsoft.com/office/drawing/2014/main" id="{CCD8A84D-4D56-4DA2-889A-8A29DDEC2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225" y="1853406"/>
            <a:ext cx="10115550" cy="39719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Credits Confirmed(2/2)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4FA3C1-7D05-4BBF-B68B-F9375FE05FA0}"/>
              </a:ext>
            </a:extLst>
          </p:cNvPr>
          <p:cNvSpPr/>
          <p:nvPr/>
        </p:nvSpPr>
        <p:spPr>
          <a:xfrm>
            <a:off x="6153150" y="3205456"/>
            <a:ext cx="1924050" cy="431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125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0FE85B2F-7A48-47EB-B3EE-4875DFAF4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225" y="1843881"/>
            <a:ext cx="10115550" cy="39719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AEB32A-D01C-4B3A-950C-DF7F64E7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Using (1/2)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510E95-4F72-48ED-BF62-D4F19405CE67}"/>
              </a:ext>
            </a:extLst>
          </p:cNvPr>
          <p:cNvSpPr/>
          <p:nvPr/>
        </p:nvSpPr>
        <p:spPr>
          <a:xfrm>
            <a:off x="6991350" y="4186238"/>
            <a:ext cx="889000" cy="366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9C344FB2-9ADA-4BA7-B74C-19A982441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889228" y="4069531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65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803C7-71D0-4A7C-A701-747BB364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Using (2/2)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1A3E0F4-15D0-43EF-88C3-AE64F315A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5954" y="1690688"/>
            <a:ext cx="964009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1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C7B3EBA-7956-4972-A79D-9956A188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Connect to AWS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F855164-61C8-4B6B-ACBB-85DEA0CB4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984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9E1CB-74D7-A24C-A8D3-918D0B074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Introduction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C3449E3-F2EC-6148-9DE2-1F4E33E7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918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 –</a:t>
            </a:r>
            <a:r>
              <a:rPr lang="zh-TW" altLang="en-US" dirty="0"/>
              <a:t> 登入</a:t>
            </a:r>
            <a:r>
              <a:rPr lang="en-US" altLang="zh-TW" dirty="0"/>
              <a:t>AWS</a:t>
            </a:r>
            <a:r>
              <a:rPr lang="zh-TW" altLang="en-US" dirty="0"/>
              <a:t>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93E95-0AB2-4CC7-83A8-1AE1A1D2E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進入</a:t>
            </a:r>
            <a:r>
              <a:rPr lang="en-US" altLang="zh-TW" sz="2400" dirty="0"/>
              <a:t>AWS</a:t>
            </a:r>
            <a:r>
              <a:rPr lang="zh-TW" altLang="en-US" sz="2400" dirty="0"/>
              <a:t>開發平台：</a:t>
            </a:r>
            <a:r>
              <a:rPr lang="en-US" altLang="zh-TW" sz="2400" dirty="0">
                <a:hlinkClick r:id="rId3"/>
              </a:rPr>
              <a:t>https://console.aws.amazon.com/console/home?region=us-east-1</a:t>
            </a:r>
            <a:r>
              <a:rPr lang="zh-TW" altLang="en-US" sz="2400" dirty="0"/>
              <a:t>。</a:t>
            </a:r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7E6F2319-A5F3-4A36-9809-9AFF19FD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21" y="2636838"/>
            <a:ext cx="8139158" cy="37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2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01621D8E-5440-4B0D-99E5-E32C48CB6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3487" y="1577741"/>
            <a:ext cx="9725025" cy="45623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 – </a:t>
            </a:r>
            <a:r>
              <a:rPr lang="zh-TW" altLang="en-US" dirty="0"/>
              <a:t>進入</a:t>
            </a:r>
            <a:r>
              <a:rPr lang="en-US" altLang="zh-TW" dirty="0"/>
              <a:t>AWS</a:t>
            </a:r>
            <a:r>
              <a:rPr lang="zh-TW" altLang="en-US" dirty="0"/>
              <a:t> </a:t>
            </a:r>
            <a:r>
              <a:rPr lang="en-US" altLang="zh-TW" dirty="0"/>
              <a:t>IoT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F9E8C2-07B4-4DA5-903C-1B752E948E0E}"/>
              </a:ext>
            </a:extLst>
          </p:cNvPr>
          <p:cNvSpPr/>
          <p:nvPr/>
        </p:nvSpPr>
        <p:spPr>
          <a:xfrm>
            <a:off x="8548359" y="4702908"/>
            <a:ext cx="722645" cy="2928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680807-052D-43D1-8DCF-572B4181E7A6}"/>
              </a:ext>
            </a:extLst>
          </p:cNvPr>
          <p:cNvSpPr/>
          <p:nvPr/>
        </p:nvSpPr>
        <p:spPr>
          <a:xfrm>
            <a:off x="2045975" y="1568216"/>
            <a:ext cx="889000" cy="2928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B32EEE5-79BE-4471-85E4-A558631F309C}"/>
              </a:ext>
            </a:extLst>
          </p:cNvPr>
          <p:cNvGrpSpPr/>
          <p:nvPr/>
        </p:nvGrpSpPr>
        <p:grpSpPr>
          <a:xfrm flipH="1">
            <a:off x="2934975" y="1428013"/>
            <a:ext cx="722644" cy="722644"/>
            <a:chOff x="4536098" y="5059673"/>
            <a:chExt cx="722644" cy="722644"/>
          </a:xfrm>
        </p:grpSpPr>
        <p:pic>
          <p:nvPicPr>
            <p:cNvPr id="11" name="圖形 10" descr="手背向前食指朝右指索引">
              <a:extLst>
                <a:ext uri="{FF2B5EF4-FFF2-40B4-BE49-F238E27FC236}">
                  <a16:creationId xmlns:a16="http://schemas.microsoft.com/office/drawing/2014/main" id="{BCE3F7A4-6F71-49EC-BAD1-D8547635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88C8073-F21E-427C-8832-B13ADACE62F1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CEE6363-B0A1-463D-9787-563E2DC43FD8}"/>
              </a:ext>
            </a:extLst>
          </p:cNvPr>
          <p:cNvGrpSpPr/>
          <p:nvPr/>
        </p:nvGrpSpPr>
        <p:grpSpPr>
          <a:xfrm>
            <a:off x="9272928" y="4557615"/>
            <a:ext cx="722644" cy="722644"/>
            <a:chOff x="6497445" y="5748630"/>
            <a:chExt cx="722644" cy="722644"/>
          </a:xfrm>
        </p:grpSpPr>
        <p:pic>
          <p:nvPicPr>
            <p:cNvPr id="14" name="圖形 13" descr="手背向前食指朝右指索引">
              <a:extLst>
                <a:ext uri="{FF2B5EF4-FFF2-40B4-BE49-F238E27FC236}">
                  <a16:creationId xmlns:a16="http://schemas.microsoft.com/office/drawing/2014/main" id="{776A1F7B-87BA-4AC6-82E4-BF4051C8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841F776-775D-4540-ADD6-FE30653FAF23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85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2F5B885C-DA1B-4A27-925D-EEC1100F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8323" y="1535371"/>
            <a:ext cx="9855353" cy="45958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 –</a:t>
            </a:r>
            <a:r>
              <a:rPr lang="zh-TW" altLang="en-US" dirty="0"/>
              <a:t> </a:t>
            </a:r>
            <a:r>
              <a:rPr lang="en-US" altLang="zh-TW" dirty="0"/>
              <a:t>Get started (1/2)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A65AED-1EE4-4BA3-A43C-382A31C26772}"/>
              </a:ext>
            </a:extLst>
          </p:cNvPr>
          <p:cNvSpPr/>
          <p:nvPr/>
        </p:nvSpPr>
        <p:spPr>
          <a:xfrm>
            <a:off x="4610099" y="5502276"/>
            <a:ext cx="1990725" cy="353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8D1FBE-F639-48C2-9E12-58B73D93A04D}"/>
              </a:ext>
            </a:extLst>
          </p:cNvPr>
          <p:cNvSpPr/>
          <p:nvPr/>
        </p:nvSpPr>
        <p:spPr>
          <a:xfrm>
            <a:off x="1236350" y="2656900"/>
            <a:ext cx="889000" cy="408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ADEA3BF-6337-4BC8-846E-ADDE06800FDF}"/>
              </a:ext>
            </a:extLst>
          </p:cNvPr>
          <p:cNvGrpSpPr/>
          <p:nvPr/>
        </p:nvGrpSpPr>
        <p:grpSpPr>
          <a:xfrm flipH="1">
            <a:off x="2132026" y="2584887"/>
            <a:ext cx="722644" cy="722644"/>
            <a:chOff x="4536098" y="5059673"/>
            <a:chExt cx="722644" cy="722644"/>
          </a:xfrm>
        </p:grpSpPr>
        <p:pic>
          <p:nvPicPr>
            <p:cNvPr id="8" name="圖形 7" descr="手背向前食指朝右指索引">
              <a:extLst>
                <a:ext uri="{FF2B5EF4-FFF2-40B4-BE49-F238E27FC236}">
                  <a16:creationId xmlns:a16="http://schemas.microsoft.com/office/drawing/2014/main" id="{47F06111-6245-48E7-8367-BE9EDDA1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DB6FFD4-FD37-4E5B-BC51-EAC030CD8F67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86E6D79-F399-4274-BFF8-1876669E2680}"/>
              </a:ext>
            </a:extLst>
          </p:cNvPr>
          <p:cNvGrpSpPr/>
          <p:nvPr/>
        </p:nvGrpSpPr>
        <p:grpSpPr>
          <a:xfrm>
            <a:off x="6614493" y="5394946"/>
            <a:ext cx="722644" cy="722644"/>
            <a:chOff x="6497445" y="5748630"/>
            <a:chExt cx="722644" cy="722644"/>
          </a:xfrm>
        </p:grpSpPr>
        <p:pic>
          <p:nvPicPr>
            <p:cNvPr id="11" name="圖形 10" descr="手背向前食指朝右指索引">
              <a:extLst>
                <a:ext uri="{FF2B5EF4-FFF2-40B4-BE49-F238E27FC236}">
                  <a16:creationId xmlns:a16="http://schemas.microsoft.com/office/drawing/2014/main" id="{941C89A5-F2D8-4D02-9084-2AF306017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608A3BE-EB15-479D-898A-7DF24A0C80BC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811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1AB924A-F294-4B85-B0E1-5BF71ED04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716" t="11057" r="18040" b="2618"/>
          <a:stretch/>
        </p:blipFill>
        <p:spPr>
          <a:xfrm>
            <a:off x="2777235" y="1672183"/>
            <a:ext cx="6871590" cy="45047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 –</a:t>
            </a:r>
            <a:r>
              <a:rPr lang="zh-TW" altLang="en-US" dirty="0"/>
              <a:t> </a:t>
            </a:r>
            <a:r>
              <a:rPr lang="en-US" altLang="zh-TW" dirty="0"/>
              <a:t>Get started (2/2)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D8A2C5-92AF-4345-B80E-091FF042506B}"/>
              </a:ext>
            </a:extLst>
          </p:cNvPr>
          <p:cNvSpPr/>
          <p:nvPr/>
        </p:nvSpPr>
        <p:spPr>
          <a:xfrm>
            <a:off x="8582025" y="5657850"/>
            <a:ext cx="930275" cy="389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FC7DCD16-C88F-41FE-BC45-0955F64DB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512300" y="555754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14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5 –</a:t>
            </a:r>
            <a:r>
              <a:rPr lang="zh-TW" altLang="en-US" dirty="0"/>
              <a:t> 選擇環境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93E95-0AB2-4CC7-83A8-1AE1A1D2E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00344" cy="4351338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選擇</a:t>
            </a:r>
            <a:r>
              <a:rPr lang="en-US" altLang="zh-TW" sz="2400" dirty="0" err="1"/>
              <a:t>Wnidows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選擇</a:t>
            </a:r>
            <a:r>
              <a:rPr lang="en-US" altLang="zh-TW" sz="2400" dirty="0"/>
              <a:t>Python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</a:t>
            </a:r>
            <a:r>
              <a:rPr lang="en-US" altLang="zh-TW" sz="2400" b="1" dirty="0">
                <a:hlinkClick r:id="rId3"/>
              </a:rPr>
              <a:t>View AWS IoT Device SDKs</a:t>
            </a:r>
            <a:r>
              <a:rPr lang="zh-TW" altLang="en-US" sz="2400" b="1" dirty="0"/>
              <a:t>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</a:t>
            </a:r>
            <a:r>
              <a:rPr lang="en-US" altLang="zh-TW" sz="2400" dirty="0"/>
              <a:t>Next</a:t>
            </a:r>
            <a:r>
              <a:rPr lang="zh-TW" altLang="en-US" sz="2400" dirty="0"/>
              <a:t>。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8CFF82D-0E94-46F2-8F48-1691DBA272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9149" t="8705" r="21421" b="1485"/>
          <a:stretch/>
        </p:blipFill>
        <p:spPr>
          <a:xfrm>
            <a:off x="6128959" y="1842305"/>
            <a:ext cx="4734304" cy="4106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3F32071-9B00-482D-B5BD-C8ECBFF10F2D}"/>
              </a:ext>
            </a:extLst>
          </p:cNvPr>
          <p:cNvSpPr/>
          <p:nvPr/>
        </p:nvSpPr>
        <p:spPr>
          <a:xfrm>
            <a:off x="10099675" y="5562862"/>
            <a:ext cx="688599" cy="320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AE7F9E-FD4C-48E2-9D2E-B522E8B72ED9}"/>
              </a:ext>
            </a:extLst>
          </p:cNvPr>
          <p:cNvSpPr/>
          <p:nvPr/>
        </p:nvSpPr>
        <p:spPr>
          <a:xfrm>
            <a:off x="8448832" y="2686050"/>
            <a:ext cx="2344395" cy="614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B92B71A-BF60-41D5-9D59-2D8231B8F7AA}"/>
              </a:ext>
            </a:extLst>
          </p:cNvPr>
          <p:cNvGrpSpPr/>
          <p:nvPr/>
        </p:nvGrpSpPr>
        <p:grpSpPr>
          <a:xfrm flipH="1">
            <a:off x="10812958" y="2715761"/>
            <a:ext cx="722644" cy="722644"/>
            <a:chOff x="4536098" y="5059673"/>
            <a:chExt cx="722644" cy="722644"/>
          </a:xfrm>
        </p:grpSpPr>
        <p:pic>
          <p:nvPicPr>
            <p:cNvPr id="10" name="圖形 9" descr="手背向前食指朝右指索引">
              <a:extLst>
                <a:ext uri="{FF2B5EF4-FFF2-40B4-BE49-F238E27FC236}">
                  <a16:creationId xmlns:a16="http://schemas.microsoft.com/office/drawing/2014/main" id="{8FACA654-A166-4FD7-A348-7A01A089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5291BAE-5203-4985-9C89-08DD178B6F6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366FB21-874A-4C49-9D2B-00F0766A7DE0}"/>
              </a:ext>
            </a:extLst>
          </p:cNvPr>
          <p:cNvGrpSpPr/>
          <p:nvPr/>
        </p:nvGrpSpPr>
        <p:grpSpPr>
          <a:xfrm>
            <a:off x="10799763" y="5439429"/>
            <a:ext cx="722644" cy="722644"/>
            <a:chOff x="6497445" y="5748630"/>
            <a:chExt cx="722644" cy="722644"/>
          </a:xfrm>
        </p:grpSpPr>
        <p:pic>
          <p:nvPicPr>
            <p:cNvPr id="13" name="圖形 12" descr="手背向前食指朝右指索引">
              <a:extLst>
                <a:ext uri="{FF2B5EF4-FFF2-40B4-BE49-F238E27FC236}">
                  <a16:creationId xmlns:a16="http://schemas.microsoft.com/office/drawing/2014/main" id="{0314A73B-A7D5-4606-9F21-73C978FA4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0C104C3-02B2-4186-8183-FBB099B53892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400" dirty="0">
                  <a:solidFill>
                    <a:schemeClr val="bg1"/>
                  </a:solidFill>
                </a:rPr>
                <a:t>4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C42CA64-FE71-4CBA-881C-D71C3C2CF886}"/>
              </a:ext>
            </a:extLst>
          </p:cNvPr>
          <p:cNvGrpSpPr/>
          <p:nvPr/>
        </p:nvGrpSpPr>
        <p:grpSpPr>
          <a:xfrm>
            <a:off x="10812958" y="3687698"/>
            <a:ext cx="722644" cy="722644"/>
            <a:chOff x="6497445" y="5748630"/>
            <a:chExt cx="722644" cy="722644"/>
          </a:xfrm>
        </p:grpSpPr>
        <p:pic>
          <p:nvPicPr>
            <p:cNvPr id="17" name="圖形 16" descr="手背向前食指朝右指索引">
              <a:extLst>
                <a:ext uri="{FF2B5EF4-FFF2-40B4-BE49-F238E27FC236}">
                  <a16:creationId xmlns:a16="http://schemas.microsoft.com/office/drawing/2014/main" id="{43DFACA9-84E3-4FE4-A1E4-CD55726D4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D0F9150-AEF8-4C72-806B-FC0EF0EBA52B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F18E7ED-1E17-4714-AFE4-E97D63B5701D}"/>
              </a:ext>
            </a:extLst>
          </p:cNvPr>
          <p:cNvSpPr/>
          <p:nvPr/>
        </p:nvSpPr>
        <p:spPr>
          <a:xfrm>
            <a:off x="6143761" y="5579543"/>
            <a:ext cx="1973756" cy="274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A99D971-3E7F-4EB2-A5E0-3104053D7C71}"/>
              </a:ext>
            </a:extLst>
          </p:cNvPr>
          <p:cNvGrpSpPr/>
          <p:nvPr/>
        </p:nvGrpSpPr>
        <p:grpSpPr>
          <a:xfrm>
            <a:off x="8126066" y="5437173"/>
            <a:ext cx="722644" cy="722644"/>
            <a:chOff x="6497445" y="5748630"/>
            <a:chExt cx="722644" cy="722644"/>
          </a:xfrm>
        </p:grpSpPr>
        <p:pic>
          <p:nvPicPr>
            <p:cNvPr id="21" name="圖形 20" descr="手背向前食指朝右指索引">
              <a:extLst>
                <a:ext uri="{FF2B5EF4-FFF2-40B4-BE49-F238E27FC236}">
                  <a16:creationId xmlns:a16="http://schemas.microsoft.com/office/drawing/2014/main" id="{49B0D450-A514-4543-B3F0-75407E238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052DFCE-9F3F-41BA-AFAD-11B93D210A03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TW" sz="2400" dirty="0">
                  <a:solidFill>
                    <a:schemeClr val="bg1"/>
                  </a:solidFill>
                </a:rPr>
                <a:t>3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D7E93598-9829-4427-B23F-A4A743859FFF}"/>
              </a:ext>
            </a:extLst>
          </p:cNvPr>
          <p:cNvSpPr/>
          <p:nvPr/>
        </p:nvSpPr>
        <p:spPr>
          <a:xfrm>
            <a:off x="8455273" y="3681439"/>
            <a:ext cx="2344395" cy="614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710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6 –</a:t>
            </a:r>
            <a:r>
              <a:rPr lang="zh-TW" altLang="en-US" dirty="0"/>
              <a:t> 下載適用</a:t>
            </a:r>
            <a:r>
              <a:rPr lang="en-US" altLang="zh-TW" dirty="0"/>
              <a:t>Python</a:t>
            </a:r>
            <a:r>
              <a:rPr lang="zh-TW" altLang="en-US" dirty="0"/>
              <a:t>的</a:t>
            </a:r>
            <a:r>
              <a:rPr lang="en-US" altLang="zh-TW" dirty="0"/>
              <a:t>AWS IoT SDK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33B9E1-DE6D-466E-958F-F58C6C532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2396" y="1520536"/>
            <a:ext cx="7827207" cy="46227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6F1005-A877-4C6C-91B2-F0E93C06146D}"/>
              </a:ext>
            </a:extLst>
          </p:cNvPr>
          <p:cNvSpPr/>
          <p:nvPr/>
        </p:nvSpPr>
        <p:spPr>
          <a:xfrm>
            <a:off x="5155557" y="3681407"/>
            <a:ext cx="512444" cy="367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AA43B7A8-2038-4CE5-A19A-24F9FC7EF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668001" y="3555662"/>
            <a:ext cx="722644" cy="7226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B6F0B06-AE95-40E8-8B7B-9514B511C895}"/>
              </a:ext>
            </a:extLst>
          </p:cNvPr>
          <p:cNvSpPr/>
          <p:nvPr/>
        </p:nvSpPr>
        <p:spPr>
          <a:xfrm>
            <a:off x="3067049" y="5289233"/>
            <a:ext cx="1000125" cy="367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9" name="圖形 8" descr="手背向前食指朝右指索引">
            <a:extLst>
              <a:ext uri="{FF2B5EF4-FFF2-40B4-BE49-F238E27FC236}">
                <a16:creationId xmlns:a16="http://schemas.microsoft.com/office/drawing/2014/main" id="{4DB0AEF6-03E1-42F3-B697-28A08D218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067174" y="5163488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99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7 –</a:t>
            </a:r>
            <a:r>
              <a:rPr lang="zh-TW" altLang="en-US" dirty="0"/>
              <a:t> 移至</a:t>
            </a:r>
            <a:r>
              <a:rPr lang="en-US" altLang="zh-TW" dirty="0" err="1"/>
              <a:t>aws</a:t>
            </a:r>
            <a:r>
              <a:rPr lang="en-US" altLang="zh-TW" dirty="0"/>
              <a:t>-</a:t>
            </a:r>
            <a:r>
              <a:rPr lang="en-US" altLang="zh-TW" dirty="0" err="1"/>
              <a:t>iot</a:t>
            </a:r>
            <a:r>
              <a:rPr lang="en-US" altLang="zh-TW" dirty="0"/>
              <a:t>-device-</a:t>
            </a:r>
            <a:r>
              <a:rPr lang="en-US" altLang="zh-TW" dirty="0" err="1"/>
              <a:t>sdk</a:t>
            </a:r>
            <a:r>
              <a:rPr lang="en-US" altLang="zh-TW" dirty="0"/>
              <a:t>-</a:t>
            </a:r>
            <a:r>
              <a:rPr lang="en-US" altLang="zh-TW" dirty="0" err="1"/>
              <a:t>pyhon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27362B-0999-4FAE-8979-812F47DBE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7229" y="1575739"/>
            <a:ext cx="8097542" cy="46456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16A291-83D6-4777-ACA0-1602F61C6E42}"/>
              </a:ext>
            </a:extLst>
          </p:cNvPr>
          <p:cNvSpPr/>
          <p:nvPr/>
        </p:nvSpPr>
        <p:spPr>
          <a:xfrm>
            <a:off x="3762374" y="3720480"/>
            <a:ext cx="1181101" cy="308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E540BD6B-B45C-4B81-ADE6-60A1FD637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81575" y="359473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5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8 –</a:t>
            </a:r>
            <a:r>
              <a:rPr lang="zh-TW" altLang="en-US" dirty="0"/>
              <a:t> 下載</a:t>
            </a:r>
            <a:r>
              <a:rPr lang="en-US" altLang="zh-TW" dirty="0"/>
              <a:t>SDK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DB1721-BD27-4C22-9001-F4980447B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5730" y="1662158"/>
            <a:ext cx="9040540" cy="45773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6ED509-30EB-4DD1-8A24-2A54EE696382}"/>
              </a:ext>
            </a:extLst>
          </p:cNvPr>
          <p:cNvSpPr/>
          <p:nvPr/>
        </p:nvSpPr>
        <p:spPr>
          <a:xfrm>
            <a:off x="5772150" y="5417706"/>
            <a:ext cx="942975" cy="293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7A87A2-04D8-4148-A974-6BFAECCBFA3E}"/>
              </a:ext>
            </a:extLst>
          </p:cNvPr>
          <p:cNvSpPr/>
          <p:nvPr/>
        </p:nvSpPr>
        <p:spPr>
          <a:xfrm>
            <a:off x="7174852" y="4047602"/>
            <a:ext cx="756536" cy="340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78B2980-6ECB-4257-BA22-04DD41DDD618}"/>
              </a:ext>
            </a:extLst>
          </p:cNvPr>
          <p:cNvGrpSpPr/>
          <p:nvPr/>
        </p:nvGrpSpPr>
        <p:grpSpPr>
          <a:xfrm flipH="1">
            <a:off x="7931388" y="3915786"/>
            <a:ext cx="722644" cy="722644"/>
            <a:chOff x="4536098" y="5059673"/>
            <a:chExt cx="722644" cy="722644"/>
          </a:xfrm>
        </p:grpSpPr>
        <p:pic>
          <p:nvPicPr>
            <p:cNvPr id="9" name="圖形 8" descr="手背向前食指朝右指索引">
              <a:extLst>
                <a:ext uri="{FF2B5EF4-FFF2-40B4-BE49-F238E27FC236}">
                  <a16:creationId xmlns:a16="http://schemas.microsoft.com/office/drawing/2014/main" id="{270AEE15-19FA-41B2-8759-0F2D2A62F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FE921DA-62C3-4124-9B1A-09B192333A42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7D02542-03F2-4ACC-8253-4DAEB3CA1D92}"/>
              </a:ext>
            </a:extLst>
          </p:cNvPr>
          <p:cNvGrpSpPr/>
          <p:nvPr/>
        </p:nvGrpSpPr>
        <p:grpSpPr>
          <a:xfrm>
            <a:off x="6720500" y="5265788"/>
            <a:ext cx="722644" cy="722644"/>
            <a:chOff x="6497445" y="5748630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A5A9BB5B-7BB9-4B02-9D04-0A4FDDB4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9431B5C-5576-4D56-ADFE-E63CB9057D03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359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29C8BB4-D8BB-4683-A8F9-29FCA906A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54952"/>
            <a:ext cx="10545335" cy="35821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E4C1101-B4BE-44CC-A575-CD662A7C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9 –</a:t>
            </a:r>
            <a:r>
              <a:rPr lang="zh-TW" altLang="en-US" dirty="0"/>
              <a:t> 設定名稱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D704EC-BDA9-4441-98F4-FA127753C16F}"/>
              </a:ext>
            </a:extLst>
          </p:cNvPr>
          <p:cNvSpPr/>
          <p:nvPr/>
        </p:nvSpPr>
        <p:spPr>
          <a:xfrm>
            <a:off x="3052763" y="3950857"/>
            <a:ext cx="600075" cy="259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74C2C4-26A3-4D1D-823B-911D3E1208E0}"/>
              </a:ext>
            </a:extLst>
          </p:cNvPr>
          <p:cNvSpPr/>
          <p:nvPr/>
        </p:nvSpPr>
        <p:spPr>
          <a:xfrm>
            <a:off x="8134348" y="4846207"/>
            <a:ext cx="885825" cy="363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26FB83F5-1BF1-45BE-ADE8-BC7BDE9EB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020173" y="4726835"/>
            <a:ext cx="722644" cy="72264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83BE81-D87C-4199-8CB9-32359FFC3206}"/>
              </a:ext>
            </a:extLst>
          </p:cNvPr>
          <p:cNvSpPr txBox="1"/>
          <p:nvPr/>
        </p:nvSpPr>
        <p:spPr>
          <a:xfrm>
            <a:off x="4303436" y="3895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命名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19078D6-1BF6-4038-AA6F-974C4EEF92C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652838" y="4080454"/>
            <a:ext cx="650598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882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10 –</a:t>
            </a:r>
            <a:r>
              <a:rPr lang="zh-TW" altLang="en-US" dirty="0"/>
              <a:t> 下載</a:t>
            </a:r>
            <a:r>
              <a:rPr lang="en-US" altLang="zh-TW" dirty="0"/>
              <a:t>Connection kit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F475AC9-6B0B-4853-B2FF-E8B10E443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7799" y="1605257"/>
            <a:ext cx="5865516" cy="46071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25D370-2B68-46CC-A280-3FE48160C42A}"/>
              </a:ext>
            </a:extLst>
          </p:cNvPr>
          <p:cNvSpPr/>
          <p:nvPr/>
        </p:nvSpPr>
        <p:spPr>
          <a:xfrm>
            <a:off x="8096250" y="5741174"/>
            <a:ext cx="799826" cy="3548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6F024-0178-4BA3-A857-49EDA9080476}"/>
              </a:ext>
            </a:extLst>
          </p:cNvPr>
          <p:cNvSpPr/>
          <p:nvPr/>
        </p:nvSpPr>
        <p:spPr>
          <a:xfrm>
            <a:off x="3355626" y="4769728"/>
            <a:ext cx="722644" cy="340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268B9EC-F3FC-41ED-939A-8C3886E59C47}"/>
              </a:ext>
            </a:extLst>
          </p:cNvPr>
          <p:cNvGrpSpPr/>
          <p:nvPr/>
        </p:nvGrpSpPr>
        <p:grpSpPr>
          <a:xfrm flipH="1">
            <a:off x="4087795" y="4637912"/>
            <a:ext cx="722644" cy="722644"/>
            <a:chOff x="4536098" y="5059673"/>
            <a:chExt cx="722644" cy="722644"/>
          </a:xfrm>
        </p:grpSpPr>
        <p:pic>
          <p:nvPicPr>
            <p:cNvPr id="8" name="圖形 7" descr="手背向前食指朝右指索引">
              <a:extLst>
                <a:ext uri="{FF2B5EF4-FFF2-40B4-BE49-F238E27FC236}">
                  <a16:creationId xmlns:a16="http://schemas.microsoft.com/office/drawing/2014/main" id="{E4C13A56-D960-4500-A3DE-91DE9C5E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65E031C-612D-43B6-9499-76CC13350E0F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B23E5A3-8261-45E1-ACC1-3E02297C3C5D}"/>
              </a:ext>
            </a:extLst>
          </p:cNvPr>
          <p:cNvGrpSpPr/>
          <p:nvPr/>
        </p:nvGrpSpPr>
        <p:grpSpPr>
          <a:xfrm>
            <a:off x="8909365" y="5608306"/>
            <a:ext cx="722644" cy="722644"/>
            <a:chOff x="6497445" y="5748630"/>
            <a:chExt cx="722644" cy="722644"/>
          </a:xfrm>
        </p:grpSpPr>
        <p:pic>
          <p:nvPicPr>
            <p:cNvPr id="11" name="圖形 10" descr="手背向前食指朝右指索引">
              <a:extLst>
                <a:ext uri="{FF2B5EF4-FFF2-40B4-BE49-F238E27FC236}">
                  <a16:creationId xmlns:a16="http://schemas.microsoft.com/office/drawing/2014/main" id="{E4C104EA-7722-4A0B-A912-992F1AFA6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CB9ED83-5291-4AEC-B8B6-92CC461A7213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0C1F3264-FE21-4EDC-8F5E-E3F8BDCC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346" y="4325613"/>
            <a:ext cx="1066800" cy="122872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38C6C65-F251-434C-87C0-F73DCB6BED13}"/>
              </a:ext>
            </a:extLst>
          </p:cNvPr>
          <p:cNvSpPr txBox="1"/>
          <p:nvPr/>
        </p:nvSpPr>
        <p:spPr>
          <a:xfrm>
            <a:off x="1080500" y="54634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取得後留存備用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570B7F7-D170-4E2C-B4E9-D5C2445A4C65}"/>
              </a:ext>
            </a:extLst>
          </p:cNvPr>
          <p:cNvCxnSpPr>
            <a:stCxn id="6" idx="1"/>
            <a:endCxn id="14" idx="3"/>
          </p:cNvCxnSpPr>
          <p:nvPr/>
        </p:nvCxnSpPr>
        <p:spPr>
          <a:xfrm flipH="1">
            <a:off x="2514146" y="4939976"/>
            <a:ext cx="841480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10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15A77A5-D49F-9F40-ACB0-A8F6B22A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AWS</a:t>
            </a:r>
            <a:r>
              <a:rPr lang="zh-TW" altLang="en-US" dirty="0"/>
              <a:t>服務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B0E3BD-2840-E645-8DEF-82A560F2A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A4363E-3C39-D14A-B6A8-49F66701D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0858"/>
            <a:ext cx="10515600" cy="52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30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11 – </a:t>
            </a:r>
            <a:r>
              <a:rPr lang="zh-TW" altLang="en-US" dirty="0"/>
              <a:t>測試頁面 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9956814-F249-463E-A880-2E1CB24A4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802" y="1597167"/>
            <a:ext cx="7206395" cy="45274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B114E8-A083-469B-A58E-5CC324CFB001}"/>
              </a:ext>
            </a:extLst>
          </p:cNvPr>
          <p:cNvSpPr/>
          <p:nvPr/>
        </p:nvSpPr>
        <p:spPr>
          <a:xfrm>
            <a:off x="8543926" y="5561014"/>
            <a:ext cx="990600" cy="430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7E1EE48C-5A70-4561-9272-44FB18E90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563101" y="5455906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4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12 –</a:t>
            </a:r>
            <a:r>
              <a:rPr lang="zh-TW" altLang="en-US" dirty="0"/>
              <a:t> </a:t>
            </a:r>
            <a:r>
              <a:rPr lang="en-US" altLang="zh-TW" dirty="0"/>
              <a:t>Things</a:t>
            </a:r>
            <a:r>
              <a:rPr lang="zh-TW" altLang="en-US" dirty="0"/>
              <a:t>設定完成 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57D0B0B-1041-41C8-9F44-F5F8B532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266" y="1592258"/>
            <a:ext cx="6429468" cy="45466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F6C7AD-888F-48DA-88AF-DEA403525FC5}"/>
              </a:ext>
            </a:extLst>
          </p:cNvPr>
          <p:cNvSpPr/>
          <p:nvPr/>
        </p:nvSpPr>
        <p:spPr>
          <a:xfrm>
            <a:off x="8280882" y="5618164"/>
            <a:ext cx="891693" cy="39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3574409D-1084-4419-BE2C-857C3773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172575" y="5522581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7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6A5C1AF-A64A-4372-8FAD-D3A29E5B0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2305844"/>
            <a:ext cx="10496550" cy="33909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13 –</a:t>
            </a:r>
            <a:r>
              <a:rPr lang="zh-TW" altLang="en-US" dirty="0"/>
              <a:t> 進入</a:t>
            </a:r>
            <a:r>
              <a:rPr lang="en-US" altLang="zh-TW" dirty="0"/>
              <a:t>Things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E0EEF3-FFF5-4ED0-ADB1-4A5BBC1F3772}"/>
              </a:ext>
            </a:extLst>
          </p:cNvPr>
          <p:cNvSpPr/>
          <p:nvPr/>
        </p:nvSpPr>
        <p:spPr>
          <a:xfrm>
            <a:off x="2381249" y="3532189"/>
            <a:ext cx="1666876" cy="8588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7" name="圖形 6" descr="手背向前食指朝右指索引">
            <a:extLst>
              <a:ext uri="{FF2B5EF4-FFF2-40B4-BE49-F238E27FC236}">
                <a16:creationId xmlns:a16="http://schemas.microsoft.com/office/drawing/2014/main" id="{8AD0E914-0F8E-4A7F-9876-35DFA935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048125" y="3668381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6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14 –</a:t>
            </a:r>
            <a:r>
              <a:rPr lang="zh-TW" altLang="en-US" dirty="0"/>
              <a:t> 進入</a:t>
            </a:r>
            <a:r>
              <a:rPr lang="en-US" altLang="zh-TW" dirty="0"/>
              <a:t>Interact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D2A11-CC06-4DCE-8275-8C5216313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416" y="1825625"/>
            <a:ext cx="7189167" cy="43513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6411B3-8969-4B41-B58E-75FDD04E74DD}"/>
              </a:ext>
            </a:extLst>
          </p:cNvPr>
          <p:cNvSpPr/>
          <p:nvPr/>
        </p:nvSpPr>
        <p:spPr>
          <a:xfrm>
            <a:off x="2752724" y="4446589"/>
            <a:ext cx="485776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0" name="圖形 9" descr="手背向前食指朝右指索引">
            <a:extLst>
              <a:ext uri="{FF2B5EF4-FFF2-40B4-BE49-F238E27FC236}">
                <a16:creationId xmlns:a16="http://schemas.microsoft.com/office/drawing/2014/main" id="{EA9D51D8-D005-46D5-8F08-953A18A71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38500" y="4296403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9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EED0EAE-2041-4013-9994-AC151EA2F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035" y="1825625"/>
            <a:ext cx="7045930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15 –</a:t>
            </a:r>
            <a:r>
              <a:rPr lang="zh-TW" altLang="en-US" dirty="0"/>
              <a:t> 記住</a:t>
            </a:r>
            <a:r>
              <a:rPr lang="en-US" altLang="zh-TW" dirty="0"/>
              <a:t>Host</a:t>
            </a:r>
            <a:r>
              <a:rPr lang="zh-TW" altLang="en-US" dirty="0"/>
              <a:t>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31E78F-857F-44DF-B90D-59E6E0D79171}"/>
              </a:ext>
            </a:extLst>
          </p:cNvPr>
          <p:cNvSpPr/>
          <p:nvPr/>
        </p:nvSpPr>
        <p:spPr>
          <a:xfrm>
            <a:off x="3905248" y="4217989"/>
            <a:ext cx="3124201" cy="411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79D2DC-7888-4DAE-8C14-BA1F5037C279}"/>
              </a:ext>
            </a:extLst>
          </p:cNvPr>
          <p:cNvSpPr txBox="1"/>
          <p:nvPr/>
        </p:nvSpPr>
        <p:spPr>
          <a:xfrm>
            <a:off x="5351185" y="3550648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記住這段</a:t>
            </a:r>
            <a:r>
              <a:rPr lang="en-US" altLang="zh-TW" dirty="0">
                <a:solidFill>
                  <a:srgbClr val="FF0000"/>
                </a:solidFill>
              </a:rPr>
              <a:t>Host</a:t>
            </a:r>
            <a:r>
              <a:rPr lang="zh-TW" altLang="en-US" dirty="0">
                <a:solidFill>
                  <a:srgbClr val="FF0000"/>
                </a:solidFill>
              </a:rPr>
              <a:t>值，待會寫在</a:t>
            </a:r>
            <a:r>
              <a:rPr lang="en-US" altLang="zh-TW" dirty="0">
                <a:solidFill>
                  <a:srgbClr val="FF0000"/>
                </a:solidFill>
              </a:rPr>
              <a:t>Python 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3C1BC861-4670-4706-8526-FE81C8780FE9}"/>
              </a:ext>
            </a:extLst>
          </p:cNvPr>
          <p:cNvCxnSpPr>
            <a:cxnSpLocks/>
            <a:stCxn id="5" idx="3"/>
            <a:endCxn id="13" idx="2"/>
          </p:cNvCxnSpPr>
          <p:nvPr/>
        </p:nvCxnSpPr>
        <p:spPr>
          <a:xfrm flipV="1">
            <a:off x="7029449" y="3919980"/>
            <a:ext cx="385763" cy="503590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16 –</a:t>
            </a:r>
            <a:r>
              <a:rPr lang="zh-TW" altLang="en-US" dirty="0"/>
              <a:t> 回到</a:t>
            </a:r>
            <a:r>
              <a:rPr lang="en-US" altLang="zh-TW" dirty="0"/>
              <a:t>Things</a:t>
            </a:r>
            <a:r>
              <a:rPr lang="zh-TW" altLang="en-US" dirty="0"/>
              <a:t> </a:t>
            </a:r>
          </a:p>
        </p:txBody>
      </p:sp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C8DA75E5-3489-44C7-B329-EC1A3819B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035" y="1825625"/>
            <a:ext cx="7045930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19FB33-DBE5-4ADB-BE5A-5D4B303E7BC2}"/>
              </a:ext>
            </a:extLst>
          </p:cNvPr>
          <p:cNvSpPr/>
          <p:nvPr/>
        </p:nvSpPr>
        <p:spPr>
          <a:xfrm>
            <a:off x="2573035" y="1831349"/>
            <a:ext cx="485776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6" name="圖形 5" descr="手背向前食指朝右指索引">
            <a:extLst>
              <a:ext uri="{FF2B5EF4-FFF2-40B4-BE49-F238E27FC236}">
                <a16:creationId xmlns:a16="http://schemas.microsoft.com/office/drawing/2014/main" id="{B9707D5C-2307-4586-9C27-A4BA22DBD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058811" y="1681163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68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F2493F8-A4B2-4239-B32D-1E5D17EB5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63" y="1825625"/>
            <a:ext cx="983247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17 –</a:t>
            </a:r>
            <a:r>
              <a:rPr lang="zh-TW" altLang="en-US" dirty="0"/>
              <a:t> 創建</a:t>
            </a:r>
            <a:r>
              <a:rPr lang="en-US" altLang="zh-TW" dirty="0"/>
              <a:t>Policy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1382410" y="5365124"/>
            <a:ext cx="485776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10086974" y="2215743"/>
            <a:ext cx="647701" cy="346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1877711" y="5199113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10734675" y="2103488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136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6E8A1E2-87E1-41F0-92FF-B2E7CC9DF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327" y="1636281"/>
            <a:ext cx="5416528" cy="47102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18 –</a:t>
            </a:r>
            <a:r>
              <a:rPr lang="zh-TW" altLang="en-US" dirty="0"/>
              <a:t> 設定</a:t>
            </a:r>
            <a:r>
              <a:rPr lang="en-US" altLang="zh-TW" dirty="0"/>
              <a:t>Policy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3606799" y="4723251"/>
            <a:ext cx="485776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7952739" y="5882486"/>
            <a:ext cx="733426" cy="346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4102100" y="4557240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8691880" y="5770231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B5A6B76-96D9-44CB-A54F-E67CF27FB138}"/>
              </a:ext>
            </a:extLst>
          </p:cNvPr>
          <p:cNvSpPr/>
          <p:nvPr/>
        </p:nvSpPr>
        <p:spPr>
          <a:xfrm>
            <a:off x="3567513" y="2704402"/>
            <a:ext cx="549275" cy="234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D3A8AA1-8BBA-4292-93A5-A8669BDE0A95}"/>
              </a:ext>
            </a:extLst>
          </p:cNvPr>
          <p:cNvSpPr txBox="1"/>
          <p:nvPr/>
        </p:nvSpPr>
        <p:spPr>
          <a:xfrm>
            <a:off x="4536309" y="26367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命名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254D671-674A-4BF3-B193-AFAD68CEDDE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116788" y="2821368"/>
            <a:ext cx="419521" cy="31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46C6F87-2562-4D61-A6C1-7975B3B3C17D}"/>
              </a:ext>
            </a:extLst>
          </p:cNvPr>
          <p:cNvSpPr/>
          <p:nvPr/>
        </p:nvSpPr>
        <p:spPr>
          <a:xfrm>
            <a:off x="3667761" y="3797937"/>
            <a:ext cx="363220" cy="234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75A339A-1816-47D5-9CC0-7C40E5AB0DD3}"/>
              </a:ext>
            </a:extLst>
          </p:cNvPr>
          <p:cNvSpPr txBox="1"/>
          <p:nvPr/>
        </p:nvSpPr>
        <p:spPr>
          <a:xfrm>
            <a:off x="4636556" y="373023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 err="1">
                <a:solidFill>
                  <a:srgbClr val="FF0000"/>
                </a:solidFill>
              </a:rPr>
              <a:t>iot</a:t>
            </a:r>
            <a:r>
              <a:rPr lang="en-US" altLang="zh-TW" dirty="0">
                <a:solidFill>
                  <a:srgbClr val="FF0000"/>
                </a:solidFill>
              </a:rPr>
              <a:t>:*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2032462-99F2-4ECC-A006-466E3C12769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030981" y="3914903"/>
            <a:ext cx="605575" cy="318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4CF1041-1031-4DF2-9C2D-C11C70564CEA}"/>
              </a:ext>
            </a:extLst>
          </p:cNvPr>
          <p:cNvSpPr/>
          <p:nvPr/>
        </p:nvSpPr>
        <p:spPr>
          <a:xfrm>
            <a:off x="3661411" y="4263788"/>
            <a:ext cx="287019" cy="2292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BA20454-E0D0-42DA-A8AC-33927E0F8A93}"/>
              </a:ext>
            </a:extLst>
          </p:cNvPr>
          <p:cNvSpPr txBox="1"/>
          <p:nvPr/>
        </p:nvSpPr>
        <p:spPr>
          <a:xfrm>
            <a:off x="4561323" y="419373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*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A42EF22-F8A9-49BF-8155-84C4301C254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948430" y="4378404"/>
            <a:ext cx="612893" cy="1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96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5BD27AC-99D7-41B6-9B83-7856605AA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986"/>
            <a:ext cx="10515600" cy="414661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19 –</a:t>
            </a:r>
            <a:r>
              <a:rPr lang="zh-TW" altLang="en-US" dirty="0"/>
              <a:t> 確認</a:t>
            </a:r>
            <a:r>
              <a:rPr lang="en-US" altLang="zh-TW" dirty="0"/>
              <a:t>Policy</a:t>
            </a:r>
            <a:r>
              <a:rPr lang="zh-TW" altLang="en-US" dirty="0"/>
              <a:t>已存在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3877960" y="3183898"/>
            <a:ext cx="1570340" cy="835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472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內容版面配置區 6">
            <a:extLst>
              <a:ext uri="{FF2B5EF4-FFF2-40B4-BE49-F238E27FC236}">
                <a16:creationId xmlns:a16="http://schemas.microsoft.com/office/drawing/2014/main" id="{B9EFF78B-6A48-4261-A570-5AE6367C1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1901031"/>
            <a:ext cx="10496550" cy="42005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20 –</a:t>
            </a:r>
            <a:r>
              <a:rPr lang="zh-TW" altLang="en-US" dirty="0"/>
              <a:t> 創建</a:t>
            </a:r>
            <a:r>
              <a:rPr lang="en-US" altLang="zh-TW" dirty="0"/>
              <a:t>Certificates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1085850" y="5514243"/>
            <a:ext cx="628649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1725309" y="5344214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1C8AD19-D782-40F8-B9DE-1BBB1246563D}"/>
              </a:ext>
            </a:extLst>
          </p:cNvPr>
          <p:cNvSpPr/>
          <p:nvPr/>
        </p:nvSpPr>
        <p:spPr>
          <a:xfrm>
            <a:off x="10407650" y="2324100"/>
            <a:ext cx="650875" cy="361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0861442-6897-4DD4-A007-33278B25B62F}"/>
              </a:ext>
            </a:extLst>
          </p:cNvPr>
          <p:cNvGrpSpPr/>
          <p:nvPr/>
        </p:nvGrpSpPr>
        <p:grpSpPr>
          <a:xfrm>
            <a:off x="11058525" y="2227313"/>
            <a:ext cx="722644" cy="722644"/>
            <a:chOff x="6497445" y="5748630"/>
            <a:chExt cx="722644" cy="722644"/>
          </a:xfrm>
        </p:grpSpPr>
        <p:pic>
          <p:nvPicPr>
            <p:cNvPr id="21" name="圖形 20" descr="手背向前食指朝右指索引">
              <a:extLst>
                <a:ext uri="{FF2B5EF4-FFF2-40B4-BE49-F238E27FC236}">
                  <a16:creationId xmlns:a16="http://schemas.microsoft.com/office/drawing/2014/main" id="{79ECA8A8-B7BB-44FB-99EA-01A99CDE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4A8C6B4-91DE-49FD-9CA6-58C162D6038A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88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15A77A5-D49F-9F40-ACB0-A8F6B22A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AWS</a:t>
            </a:r>
            <a:r>
              <a:rPr lang="zh-TW" altLang="en-US" dirty="0"/>
              <a:t>服務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B0E3BD-2840-E645-8DEF-82A560F2A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11EE133-3C0F-CB44-85D1-17C7550DC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529"/>
            <a:ext cx="10515600" cy="51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D99929A-D49C-4DA0-A4FD-F4C704569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712" y="1929606"/>
            <a:ext cx="8410575" cy="41433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21 –</a:t>
            </a:r>
            <a:r>
              <a:rPr lang="zh-TW" altLang="en-US" dirty="0"/>
              <a:t> 設定</a:t>
            </a:r>
            <a:r>
              <a:rPr lang="en-US" altLang="zh-TW" dirty="0"/>
              <a:t>Certificates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7373635" y="3564899"/>
            <a:ext cx="2713340" cy="46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7" name="圖形 16" descr="手背向前食指朝右指索引">
            <a:extLst>
              <a:ext uri="{FF2B5EF4-FFF2-40B4-BE49-F238E27FC236}">
                <a16:creationId xmlns:a16="http://schemas.microsoft.com/office/drawing/2014/main" id="{10365E3B-0AEB-4C26-B26E-6AD3218F3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086975" y="349281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2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內容版面配置區 6">
            <a:extLst>
              <a:ext uri="{FF2B5EF4-FFF2-40B4-BE49-F238E27FC236}">
                <a16:creationId xmlns:a16="http://schemas.microsoft.com/office/drawing/2014/main" id="{AAC36A4C-6CFA-4DBD-A9A5-EC74C69BE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05"/>
          <a:stretch/>
        </p:blipFill>
        <p:spPr>
          <a:xfrm>
            <a:off x="1158505" y="1524829"/>
            <a:ext cx="9874989" cy="46179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22 –</a:t>
            </a:r>
            <a:r>
              <a:rPr lang="zh-TW" altLang="en-US" dirty="0"/>
              <a:t> 下載憑證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4005260" y="4514850"/>
            <a:ext cx="509589" cy="171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4514849" y="3368268"/>
            <a:ext cx="1990726" cy="841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6515100" y="3510591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449B59A-85D2-4E85-9E52-0BD6EAD25D4F}"/>
              </a:ext>
            </a:extLst>
          </p:cNvPr>
          <p:cNvGrpSpPr/>
          <p:nvPr/>
        </p:nvGrpSpPr>
        <p:grpSpPr>
          <a:xfrm>
            <a:off x="4514849" y="4305926"/>
            <a:ext cx="722644" cy="722644"/>
            <a:chOff x="6497445" y="5748630"/>
            <a:chExt cx="722644" cy="722644"/>
          </a:xfrm>
        </p:grpSpPr>
        <p:pic>
          <p:nvPicPr>
            <p:cNvPr id="19" name="圖形 18" descr="手背向前食指朝右指索引">
              <a:extLst>
                <a:ext uri="{FF2B5EF4-FFF2-40B4-BE49-F238E27FC236}">
                  <a16:creationId xmlns:a16="http://schemas.microsoft.com/office/drawing/2014/main" id="{3828B216-FCC6-4866-8A3A-0BA11B087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2257197-B1E2-4FA2-9B44-8C38F6B879E9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642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12DFE0A0-942B-427B-8EFD-680A37009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168" y="1825625"/>
            <a:ext cx="911566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23 – </a:t>
            </a:r>
            <a:r>
              <a:rPr lang="zh-TW" altLang="en-US" dirty="0"/>
              <a:t>下載</a:t>
            </a:r>
            <a:r>
              <a:rPr lang="en-US" altLang="zh-TW" dirty="0"/>
              <a:t>CA</a:t>
            </a:r>
            <a:r>
              <a:rPr lang="zh-TW" altLang="en-US" dirty="0"/>
              <a:t> </a:t>
            </a:r>
            <a:r>
              <a:rPr lang="en-US" altLang="zh-TW" dirty="0"/>
              <a:t>root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3211210" y="4938181"/>
            <a:ext cx="1094090" cy="26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9" name="圖形 18" descr="手背向前食指朝右指索引">
            <a:extLst>
              <a:ext uri="{FF2B5EF4-FFF2-40B4-BE49-F238E27FC236}">
                <a16:creationId xmlns:a16="http://schemas.microsoft.com/office/drawing/2014/main" id="{1C161BA5-E88E-438D-BD35-5C54DCFA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305300" y="4777677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865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92F37FC-0C5E-4702-9713-50C43C8AB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9525" y="2491581"/>
            <a:ext cx="4552950" cy="3019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24 – </a:t>
            </a:r>
            <a:r>
              <a:rPr lang="zh-TW" altLang="en-US" dirty="0"/>
              <a:t>下載</a:t>
            </a:r>
            <a:r>
              <a:rPr lang="en-US" altLang="zh-TW" dirty="0"/>
              <a:t>CA</a:t>
            </a:r>
            <a:r>
              <a:rPr lang="zh-TW" altLang="en-US" dirty="0"/>
              <a:t> </a:t>
            </a:r>
            <a:r>
              <a:rPr lang="en-US" altLang="zh-TW" dirty="0"/>
              <a:t>root</a:t>
            </a:r>
            <a:r>
              <a:rPr lang="zh-TW" altLang="en-US" dirty="0"/>
              <a:t> 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3714750" y="2471206"/>
            <a:ext cx="4695825" cy="3039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19A382-FAAE-412B-A64E-568D6C4C7CC2}"/>
              </a:ext>
            </a:extLst>
          </p:cNvPr>
          <p:cNvSpPr txBox="1"/>
          <p:nvPr/>
        </p:nvSpPr>
        <p:spPr>
          <a:xfrm>
            <a:off x="9025675" y="379147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按右鍵另存新檔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FF96AE-824D-41E3-ADDD-67AB1D9E306B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8410575" y="3976141"/>
            <a:ext cx="615100" cy="1496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84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1027A-9CAF-4447-9A8D-F82C5422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25 – </a:t>
            </a:r>
            <a:r>
              <a:rPr lang="zh-TW" altLang="en-US" dirty="0"/>
              <a:t>下載</a:t>
            </a:r>
            <a:r>
              <a:rPr lang="en-US" altLang="zh-TW" dirty="0"/>
              <a:t>CA</a:t>
            </a:r>
            <a:r>
              <a:rPr lang="zh-TW" altLang="en-US" dirty="0"/>
              <a:t> </a:t>
            </a:r>
            <a:r>
              <a:rPr lang="en-US" altLang="zh-TW" dirty="0"/>
              <a:t>root</a:t>
            </a:r>
            <a:r>
              <a:rPr lang="zh-TW" altLang="en-US" dirty="0"/>
              <a:t> 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9976EFD-4CA3-43A9-9ADA-0D6E830AF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231" y="1825625"/>
            <a:ext cx="7391538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D9128F-41E5-4F81-8075-AE7EF922ACE9}"/>
              </a:ext>
            </a:extLst>
          </p:cNvPr>
          <p:cNvSpPr/>
          <p:nvPr/>
        </p:nvSpPr>
        <p:spPr>
          <a:xfrm>
            <a:off x="3409950" y="5305425"/>
            <a:ext cx="619125" cy="219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ADBC10-AB3B-4096-ACA7-9ABF5242FB6A}"/>
              </a:ext>
            </a:extLst>
          </p:cNvPr>
          <p:cNvSpPr txBox="1"/>
          <p:nvPr/>
        </p:nvSpPr>
        <p:spPr>
          <a:xfrm>
            <a:off x="4391026" y="4860559"/>
            <a:ext cx="183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root-CA.crt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009CA1-14F2-4F94-8799-E218DE0E20FD}"/>
              </a:ext>
            </a:extLst>
          </p:cNvPr>
          <p:cNvSpPr/>
          <p:nvPr/>
        </p:nvSpPr>
        <p:spPr>
          <a:xfrm>
            <a:off x="3409951" y="5813275"/>
            <a:ext cx="485774" cy="219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A413A2-139E-485A-A6C3-B2BA27E96C3F}"/>
              </a:ext>
            </a:extLst>
          </p:cNvPr>
          <p:cNvSpPr txBox="1"/>
          <p:nvPr/>
        </p:nvSpPr>
        <p:spPr>
          <a:xfrm>
            <a:off x="4438650" y="6043576"/>
            <a:ext cx="183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選擇所有檔案</a:t>
            </a: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58D8AF6F-75FD-46D4-9FDE-0E59EA39FD96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5400000" flipH="1" flipV="1">
            <a:off x="3925169" y="4839569"/>
            <a:ext cx="260200" cy="671513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FAAC0493-DC16-4013-B140-E770BDAA7CDB}"/>
              </a:ext>
            </a:extLst>
          </p:cNvPr>
          <p:cNvCxnSpPr>
            <a:cxnSpLocks/>
            <a:stCxn id="9" idx="2"/>
            <a:endCxn id="15" idx="1"/>
          </p:cNvCxnSpPr>
          <p:nvPr/>
        </p:nvCxnSpPr>
        <p:spPr>
          <a:xfrm rot="16200000" flipH="1">
            <a:off x="3947798" y="5737390"/>
            <a:ext cx="195892" cy="785812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圖形 25" descr="手背向前食指朝右指索引">
            <a:extLst>
              <a:ext uri="{FF2B5EF4-FFF2-40B4-BE49-F238E27FC236}">
                <a16:creationId xmlns:a16="http://schemas.microsoft.com/office/drawing/2014/main" id="{1256DEE5-0B5B-4A9A-B850-DD6BCE052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877300" y="5671027"/>
            <a:ext cx="722644" cy="72264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EDBB269-8C73-4093-90B4-D3416026B9BD}"/>
              </a:ext>
            </a:extLst>
          </p:cNvPr>
          <p:cNvSpPr/>
          <p:nvPr/>
        </p:nvSpPr>
        <p:spPr>
          <a:xfrm>
            <a:off x="8053390" y="5795926"/>
            <a:ext cx="823910" cy="3524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431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內容版面配置區 6">
            <a:extLst>
              <a:ext uri="{FF2B5EF4-FFF2-40B4-BE49-F238E27FC236}">
                <a16:creationId xmlns:a16="http://schemas.microsoft.com/office/drawing/2014/main" id="{11C03F3F-358B-4729-91CB-EB362ACDE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5"/>
          <a:stretch/>
        </p:blipFill>
        <p:spPr>
          <a:xfrm>
            <a:off x="1158505" y="1524829"/>
            <a:ext cx="9874989" cy="46179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26 –</a:t>
            </a:r>
            <a:r>
              <a:rPr lang="zh-TW" altLang="en-US" dirty="0"/>
              <a:t> 下載憑證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3829050" y="4572427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A48EAF0B-1B08-4388-9F69-DE468D4EF876}"/>
              </a:ext>
            </a:extLst>
          </p:cNvPr>
          <p:cNvSpPr/>
          <p:nvPr/>
        </p:nvSpPr>
        <p:spPr>
          <a:xfrm>
            <a:off x="3167060" y="4707233"/>
            <a:ext cx="661990" cy="339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449B59A-85D2-4E85-9E52-0BD6EAD25D4F}"/>
              </a:ext>
            </a:extLst>
          </p:cNvPr>
          <p:cNvGrpSpPr/>
          <p:nvPr/>
        </p:nvGrpSpPr>
        <p:grpSpPr>
          <a:xfrm>
            <a:off x="8824912" y="5435269"/>
            <a:ext cx="722644" cy="722644"/>
            <a:chOff x="6497445" y="5748630"/>
            <a:chExt cx="722644" cy="722644"/>
          </a:xfrm>
        </p:grpSpPr>
        <p:pic>
          <p:nvPicPr>
            <p:cNvPr id="19" name="圖形 18" descr="手背向前食指朝右指索引">
              <a:extLst>
                <a:ext uri="{FF2B5EF4-FFF2-40B4-BE49-F238E27FC236}">
                  <a16:creationId xmlns:a16="http://schemas.microsoft.com/office/drawing/2014/main" id="{3828B216-FCC6-4866-8A3A-0BA11B087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2257197-B1E2-4FA2-9B44-8C38F6B879E9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E0D21A6-04F8-444A-9DFC-DA574A3F1029}"/>
              </a:ext>
            </a:extLst>
          </p:cNvPr>
          <p:cNvSpPr/>
          <p:nvPr/>
        </p:nvSpPr>
        <p:spPr>
          <a:xfrm>
            <a:off x="7885109" y="5559425"/>
            <a:ext cx="939803" cy="339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808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7">
            <a:extLst>
              <a:ext uri="{FF2B5EF4-FFF2-40B4-BE49-F238E27FC236}">
                <a16:creationId xmlns:a16="http://schemas.microsoft.com/office/drawing/2014/main" id="{E15DF49C-7733-452C-BA33-7B2AF810C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61"/>
          <a:stretch/>
        </p:blipFill>
        <p:spPr>
          <a:xfrm>
            <a:off x="2514600" y="1883736"/>
            <a:ext cx="7162800" cy="42351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27 –</a:t>
            </a:r>
            <a:r>
              <a:rPr lang="zh-TW" altLang="en-US" dirty="0"/>
              <a:t> 選擇</a:t>
            </a:r>
            <a:r>
              <a:rPr lang="en-US" altLang="zh-TW" dirty="0"/>
              <a:t>Policy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182FDF-86EB-47BA-96B5-AFF06331DF6F}"/>
              </a:ext>
            </a:extLst>
          </p:cNvPr>
          <p:cNvSpPr/>
          <p:nvPr/>
        </p:nvSpPr>
        <p:spPr>
          <a:xfrm>
            <a:off x="2820685" y="4241174"/>
            <a:ext cx="923926" cy="245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8543924" y="5695950"/>
            <a:ext cx="962026" cy="399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3744611" y="4075163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9505950" y="5608306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950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D99572FE-1FDA-4B03-80FB-522E8602F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688"/>
            <a:ext cx="10515600" cy="423121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28 –</a:t>
            </a:r>
            <a:r>
              <a:rPr lang="zh-TW" altLang="en-US" dirty="0"/>
              <a:t> 確認</a:t>
            </a:r>
            <a:r>
              <a:rPr lang="en-US" altLang="zh-TW" dirty="0"/>
              <a:t>Certificates</a:t>
            </a:r>
            <a:r>
              <a:rPr lang="zh-TW" altLang="en-US" dirty="0"/>
              <a:t>已存在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D3566D-128B-46E9-8451-19E0EF64FE92}"/>
              </a:ext>
            </a:extLst>
          </p:cNvPr>
          <p:cNvSpPr/>
          <p:nvPr/>
        </p:nvSpPr>
        <p:spPr>
          <a:xfrm>
            <a:off x="2377424" y="3124200"/>
            <a:ext cx="1661176" cy="877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9" name="圖形 18" descr="手背向前食指朝右指索引">
            <a:extLst>
              <a:ext uri="{FF2B5EF4-FFF2-40B4-BE49-F238E27FC236}">
                <a16:creationId xmlns:a16="http://schemas.microsoft.com/office/drawing/2014/main" id="{2973A886-0AD9-495F-8188-39F42654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048125" y="3258574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99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4DB01B-324B-4536-8EEC-B5E8D38B8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7" y="2324894"/>
            <a:ext cx="8658225" cy="3352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29 – </a:t>
            </a:r>
            <a:r>
              <a:rPr lang="zh-TW" altLang="en-US" dirty="0"/>
              <a:t>確認</a:t>
            </a:r>
            <a:r>
              <a:rPr lang="en-US" altLang="zh-TW" dirty="0"/>
              <a:t>Policy</a:t>
            </a:r>
            <a:r>
              <a:rPr lang="zh-TW" altLang="en-US" dirty="0"/>
              <a:t>對應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2017646" y="4280051"/>
            <a:ext cx="647701" cy="346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D3566D-128B-46E9-8451-19E0EF64FE92}"/>
              </a:ext>
            </a:extLst>
          </p:cNvPr>
          <p:cNvSpPr/>
          <p:nvPr/>
        </p:nvSpPr>
        <p:spPr>
          <a:xfrm>
            <a:off x="3501374" y="4396142"/>
            <a:ext cx="2194576" cy="877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2E1EF7-5AED-496E-810C-CC69C7ED2AB0}"/>
              </a:ext>
            </a:extLst>
          </p:cNvPr>
          <p:cNvSpPr txBox="1"/>
          <p:nvPr/>
        </p:nvSpPr>
        <p:spPr>
          <a:xfrm>
            <a:off x="6496052" y="4650022"/>
            <a:ext cx="183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確認對應正確</a:t>
            </a: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ACCDC9FE-6C04-4D9B-92B9-DC4A5EDA24EA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5695950" y="4834688"/>
            <a:ext cx="800102" cy="1"/>
          </a:xfrm>
          <a:prstGeom prst="bentConnector3">
            <a:avLst>
              <a:gd name="adj1" fmla="val 50000"/>
            </a:avLst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圖形 19" descr="手背向前食指朝右指索引">
            <a:extLst>
              <a:ext uri="{FF2B5EF4-FFF2-40B4-BE49-F238E27FC236}">
                <a16:creationId xmlns:a16="http://schemas.microsoft.com/office/drawing/2014/main" id="{7D0089DD-1049-4FA4-9D17-16AD75EC6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665347" y="4159669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25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5D16E-69E5-4F2D-A144-74C178D0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30 –</a:t>
            </a:r>
            <a:r>
              <a:rPr lang="zh-TW" altLang="en-US" dirty="0"/>
              <a:t> 選擇</a:t>
            </a:r>
            <a:r>
              <a:rPr lang="en-US" altLang="zh-TW" dirty="0"/>
              <a:t>Things</a:t>
            </a:r>
            <a:r>
              <a:rPr lang="zh-TW" altLang="en-US" dirty="0"/>
              <a:t>對應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97E1E12-BF49-4BDE-827A-F983AF9AF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014" y="2238375"/>
            <a:ext cx="7532060" cy="34107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5A3E7CE-2106-421C-8CE6-C6E3B3039F6E}"/>
              </a:ext>
            </a:extLst>
          </p:cNvPr>
          <p:cNvSpPr/>
          <p:nvPr/>
        </p:nvSpPr>
        <p:spPr>
          <a:xfrm>
            <a:off x="8675259" y="4892460"/>
            <a:ext cx="837042" cy="241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2" name="圖形 11" descr="手背向前食指朝右指索引">
            <a:extLst>
              <a:ext uri="{FF2B5EF4-FFF2-40B4-BE49-F238E27FC236}">
                <a16:creationId xmlns:a16="http://schemas.microsoft.com/office/drawing/2014/main" id="{E77D5FEE-742D-44B3-91B4-2AEDCE77D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512301" y="471539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4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15A77A5-D49F-9F40-ACB0-A8F6B22A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AWS</a:t>
            </a:r>
            <a:r>
              <a:rPr lang="zh-TW" altLang="en-US" dirty="0"/>
              <a:t>服務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B0E3BD-2840-E645-8DEF-82A560F2A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D068DD-7C53-2B48-81F4-2EA5F1983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5832"/>
            <a:ext cx="10515600" cy="51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4B390-D4A3-44F5-A98D-5D148A45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31 –</a:t>
            </a:r>
            <a:r>
              <a:rPr lang="zh-TW" altLang="en-US" dirty="0"/>
              <a:t> 選擇</a:t>
            </a:r>
            <a:r>
              <a:rPr lang="en-US" altLang="zh-TW" dirty="0"/>
              <a:t>Things</a:t>
            </a:r>
            <a:r>
              <a:rPr lang="zh-TW" altLang="en-US" dirty="0"/>
              <a:t>對應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57FAEA8-4EBB-4B80-B657-10600656C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257" y="1825625"/>
            <a:ext cx="6133486" cy="43513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4197064-4E03-4C07-9FCF-8D6CA0E57BBF}"/>
              </a:ext>
            </a:extLst>
          </p:cNvPr>
          <p:cNvSpPr/>
          <p:nvPr/>
        </p:nvSpPr>
        <p:spPr>
          <a:xfrm>
            <a:off x="3382660" y="4260224"/>
            <a:ext cx="1017890" cy="245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B47DD2-5BFB-48F2-A008-87C840062316}"/>
              </a:ext>
            </a:extLst>
          </p:cNvPr>
          <p:cNvSpPr/>
          <p:nvPr/>
        </p:nvSpPr>
        <p:spPr>
          <a:xfrm>
            <a:off x="8143874" y="5600700"/>
            <a:ext cx="790575" cy="399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DA05BE1-D59C-41A7-BCD5-111D79FA750B}"/>
              </a:ext>
            </a:extLst>
          </p:cNvPr>
          <p:cNvGrpSpPr/>
          <p:nvPr/>
        </p:nvGrpSpPr>
        <p:grpSpPr>
          <a:xfrm flipH="1">
            <a:off x="4411361" y="4094213"/>
            <a:ext cx="722644" cy="722644"/>
            <a:chOff x="4536098" y="5059673"/>
            <a:chExt cx="722644" cy="722644"/>
          </a:xfrm>
        </p:grpSpPr>
        <p:pic>
          <p:nvPicPr>
            <p:cNvPr id="11" name="圖形 10" descr="手背向前食指朝右指索引">
              <a:extLst>
                <a:ext uri="{FF2B5EF4-FFF2-40B4-BE49-F238E27FC236}">
                  <a16:creationId xmlns:a16="http://schemas.microsoft.com/office/drawing/2014/main" id="{4A525343-9388-456F-9701-8367D3AD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0339786-CA43-49AD-9A1A-AB477E8B715F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2AB46DE-846F-47B2-9609-F383BD0ACD2E}"/>
              </a:ext>
            </a:extLst>
          </p:cNvPr>
          <p:cNvGrpSpPr/>
          <p:nvPr/>
        </p:nvGrpSpPr>
        <p:grpSpPr>
          <a:xfrm>
            <a:off x="8934450" y="5513056"/>
            <a:ext cx="722644" cy="722644"/>
            <a:chOff x="6497445" y="5748630"/>
            <a:chExt cx="722644" cy="722644"/>
          </a:xfrm>
        </p:grpSpPr>
        <p:pic>
          <p:nvPicPr>
            <p:cNvPr id="14" name="圖形 13" descr="手背向前食指朝右指索引">
              <a:extLst>
                <a:ext uri="{FF2B5EF4-FFF2-40B4-BE49-F238E27FC236}">
                  <a16:creationId xmlns:a16="http://schemas.microsoft.com/office/drawing/2014/main" id="{7CCE098C-6B2D-4DB7-8723-2E3AE9198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4B11A8F-E013-418C-B318-D5079454E945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081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D677CC-CE20-4B74-B5CC-0499A070B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462" y="2315369"/>
            <a:ext cx="8601075" cy="33718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32 –</a:t>
            </a:r>
            <a:r>
              <a:rPr lang="zh-TW" altLang="en-US" dirty="0"/>
              <a:t> 確認</a:t>
            </a:r>
            <a:r>
              <a:rPr lang="en-US" altLang="zh-TW" dirty="0"/>
              <a:t>Things</a:t>
            </a:r>
            <a:r>
              <a:rPr lang="zh-TW" altLang="en-US" dirty="0"/>
              <a:t>對應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2017646" y="4594376"/>
            <a:ext cx="647701" cy="3464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2665347" y="4483519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0D3566D-128B-46E9-8451-19E0EF64FE92}"/>
              </a:ext>
            </a:extLst>
          </p:cNvPr>
          <p:cNvSpPr/>
          <p:nvPr/>
        </p:nvSpPr>
        <p:spPr>
          <a:xfrm>
            <a:off x="3501374" y="4396142"/>
            <a:ext cx="2194576" cy="877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2E1EF7-5AED-496E-810C-CC69C7ED2AB0}"/>
              </a:ext>
            </a:extLst>
          </p:cNvPr>
          <p:cNvSpPr txBox="1"/>
          <p:nvPr/>
        </p:nvSpPr>
        <p:spPr>
          <a:xfrm>
            <a:off x="6496052" y="4650022"/>
            <a:ext cx="183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確認對應正確</a:t>
            </a: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ACCDC9FE-6C04-4D9B-92B9-DC4A5EDA24EA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5695950" y="4834688"/>
            <a:ext cx="800102" cy="1"/>
          </a:xfrm>
          <a:prstGeom prst="bentConnector3">
            <a:avLst>
              <a:gd name="adj1" fmla="val 50000"/>
            </a:avLst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00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8543A-3125-46E1-8920-718C0E29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33 – </a:t>
            </a:r>
            <a:r>
              <a:rPr lang="en-US" altLang="zh-TW" dirty="0" err="1"/>
              <a:t>LinkIt</a:t>
            </a:r>
            <a:r>
              <a:rPr lang="en-US" altLang="zh-TW" dirty="0"/>
              <a:t> 7688 Duo</a:t>
            </a:r>
            <a:r>
              <a:rPr lang="zh-TW" altLang="en-US" dirty="0"/>
              <a:t>接</a:t>
            </a:r>
            <a:r>
              <a:rPr lang="en-US" altLang="zh-TW" dirty="0"/>
              <a:t>DHT 22</a:t>
            </a:r>
            <a:endParaRPr lang="zh-TW" altLang="en-US" dirty="0"/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C99CD1C0-D065-3B4E-9EBC-B83E167AD0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8669" b="3771"/>
          <a:stretch/>
        </p:blipFill>
        <p:spPr bwMode="auto">
          <a:xfrm>
            <a:off x="4391891" y="1766888"/>
            <a:ext cx="3408218" cy="436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5BD730A-3D9D-B54E-990C-FE2E04134998}"/>
              </a:ext>
            </a:extLst>
          </p:cNvPr>
          <p:cNvSpPr txBox="1"/>
          <p:nvPr/>
        </p:nvSpPr>
        <p:spPr>
          <a:xfrm>
            <a:off x="7937480" y="512618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FF0000"/>
                </a:solidFill>
              </a:rPr>
              <a:t>記得接上</a:t>
            </a:r>
            <a:r>
              <a:rPr kumimoji="1" lang="en-US" altLang="zh-TW" b="1" dirty="0">
                <a:solidFill>
                  <a:srgbClr val="FF0000"/>
                </a:solidFill>
              </a:rPr>
              <a:t>Micro USB</a:t>
            </a:r>
            <a:r>
              <a:rPr kumimoji="1" lang="zh-TW" altLang="en-US" b="1" dirty="0">
                <a:solidFill>
                  <a:srgbClr val="FF0000"/>
                </a:solidFill>
              </a:rPr>
              <a:t>讓它開機，</a:t>
            </a:r>
            <a:br>
              <a:rPr kumimoji="1" lang="en-US" altLang="zh-TW" b="1" dirty="0">
                <a:solidFill>
                  <a:srgbClr val="FF0000"/>
                </a:solidFill>
              </a:rPr>
            </a:br>
            <a:r>
              <a:rPr kumimoji="1" lang="zh-TW" altLang="en-US" b="1" dirty="0">
                <a:solidFill>
                  <a:srgbClr val="FF0000"/>
                </a:solidFill>
              </a:rPr>
              <a:t>並確認有連到同一個網路底下。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BCB534E-E85B-3C44-8E9B-886A5A50E7E5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331527" y="5449348"/>
            <a:ext cx="160595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81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8543A-3125-46E1-8920-718C0E29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34 – Arduino</a:t>
            </a:r>
            <a:r>
              <a:rPr lang="zh-TW" altLang="en-US" dirty="0"/>
              <a:t>安裝程式庫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8C95A-D2AC-4F66-AC4C-764FE7F8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開啟</a:t>
            </a:r>
            <a:r>
              <a:rPr lang="en-US" altLang="zh-TW" sz="2400" dirty="0"/>
              <a:t>Arduino</a:t>
            </a:r>
            <a:r>
              <a:rPr lang="zh-TW" altLang="en-US" sz="2400" dirty="0"/>
              <a:t> </a:t>
            </a:r>
            <a:r>
              <a:rPr lang="en-US" altLang="zh-TW" sz="2400" dirty="0"/>
              <a:t>IDE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點擊草稿碼→匯入程式庫→管理程式庫→輸入</a:t>
            </a:r>
            <a:r>
              <a:rPr lang="en-US" altLang="zh-TW" sz="2400" dirty="0" err="1"/>
              <a:t>dht</a:t>
            </a:r>
            <a:r>
              <a:rPr lang="zh-TW" altLang="en-US" sz="2400" dirty="0"/>
              <a:t>→選擇</a:t>
            </a:r>
            <a:r>
              <a:rPr lang="en-US" altLang="zh-TW" sz="2400" dirty="0"/>
              <a:t>DHT sensor library</a:t>
            </a:r>
            <a:r>
              <a:rPr lang="zh-TW" altLang="en-US" sz="2400" dirty="0"/>
              <a:t>安裝。</a:t>
            </a:r>
            <a:endParaRPr lang="en-US" altLang="zh-TW" sz="2400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B47DD115-F9BA-47D9-B1AE-425E3939952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897981" y="2783328"/>
            <a:ext cx="6396038" cy="35952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632349F-E00B-4E69-A7B2-5CB5B081597C}"/>
              </a:ext>
            </a:extLst>
          </p:cNvPr>
          <p:cNvSpPr/>
          <p:nvPr/>
        </p:nvSpPr>
        <p:spPr>
          <a:xfrm>
            <a:off x="2900363" y="3236279"/>
            <a:ext cx="6246344" cy="1049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180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440FBA8-9A69-4A77-A6C7-24EE1DB5A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200" dirty="0"/>
              <a:t>下載網址：</a:t>
            </a:r>
            <a:r>
              <a:rPr lang="zh-TW" altLang="en-US" sz="2200" dirty="0">
                <a:hlinkClick r:id="rId2"/>
              </a:rPr>
              <a:t>https://github.com/Seeed-Studio/Grove_Temperature_And_Humidity_Sensor</a:t>
            </a:r>
            <a:endParaRPr lang="zh-TW" altLang="en-US" sz="2200" dirty="0"/>
          </a:p>
          <a:p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3E5A5E-C174-4F85-83E0-CB353AEE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35 –</a:t>
            </a:r>
            <a:r>
              <a:rPr lang="zh-TW" altLang="en-US" dirty="0"/>
              <a:t> 下載</a:t>
            </a:r>
            <a:r>
              <a:rPr lang="en-US" altLang="zh-TW" dirty="0"/>
              <a:t>Library</a:t>
            </a:r>
            <a:endParaRPr lang="zh-TW" altLang="en-US" dirty="0"/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0E521788-2EA0-4EC9-B90B-E7925F5F7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52" y="2467869"/>
            <a:ext cx="7306695" cy="361047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455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DA43D-9769-4163-9813-1FD1CFF5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36 – </a:t>
            </a:r>
            <a:r>
              <a:rPr lang="zh-TW" altLang="en-US" dirty="0"/>
              <a:t>匯入</a:t>
            </a:r>
            <a:r>
              <a:rPr lang="en-US" altLang="zh-TW" dirty="0"/>
              <a:t>Library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AF08EED-329C-4A06-BB27-15D0E80C5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333" y="1987008"/>
            <a:ext cx="7133333" cy="4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63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8543A-3125-46E1-8920-718C0E29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37 – Arduino IDE</a:t>
            </a:r>
            <a:r>
              <a:rPr lang="zh-TW" altLang="en-US" dirty="0"/>
              <a:t>端程式撰寫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8C95A-D2AC-4F66-AC4C-764FE7F8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</a:t>
            </a:r>
            <a:r>
              <a:rPr lang="en-US" altLang="zh-TW" sz="2400" dirty="0"/>
              <a:t>File</a:t>
            </a:r>
            <a:r>
              <a:rPr lang="zh-TW" altLang="en-US" sz="2400" dirty="0"/>
              <a:t>→</a:t>
            </a:r>
            <a:r>
              <a:rPr lang="en-US" altLang="zh-TW" sz="2400" dirty="0"/>
              <a:t>New</a:t>
            </a:r>
            <a:r>
              <a:rPr lang="zh-TW" altLang="en-US" sz="2400" dirty="0"/>
              <a:t>並輸入程式。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點擊編譯   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點擊上傳   。</a:t>
            </a:r>
            <a:endParaRPr lang="en-US" altLang="zh-TW" sz="2400" dirty="0"/>
          </a:p>
          <a:p>
            <a:pPr marL="0" indent="0" algn="just">
              <a:buNone/>
            </a:pPr>
            <a:endParaRPr lang="en-US" altLang="zh-TW" sz="2400" dirty="0"/>
          </a:p>
          <a:p>
            <a:pPr marL="0" indent="0" algn="just">
              <a:buNone/>
            </a:pPr>
            <a:endParaRPr lang="en-US" altLang="zh-TW" sz="2400" dirty="0"/>
          </a:p>
          <a:p>
            <a:pPr marL="0" indent="0" algn="just">
              <a:buNone/>
            </a:pPr>
            <a:endParaRPr lang="en-US" altLang="zh-TW" sz="2400" dirty="0"/>
          </a:p>
          <a:p>
            <a:pPr marL="0" indent="0" algn="just">
              <a:buNone/>
            </a:pPr>
            <a:endParaRPr lang="en-US" altLang="zh-TW" sz="2400" dirty="0"/>
          </a:p>
          <a:p>
            <a:pPr marL="0" indent="0" algn="just">
              <a:buNone/>
            </a:pPr>
            <a:endParaRPr lang="en-US" altLang="zh-TW" sz="2400" dirty="0"/>
          </a:p>
          <a:p>
            <a:pPr marL="0" indent="0" algn="just">
              <a:buNone/>
            </a:pPr>
            <a:r>
              <a:rPr lang="en-US" altLang="zh-TW" sz="2400" dirty="0"/>
              <a:t>MCU</a:t>
            </a:r>
            <a:r>
              <a:rPr lang="zh-TW" altLang="en-US" sz="2400" dirty="0"/>
              <a:t>程式碼</a:t>
            </a:r>
            <a:r>
              <a:rPr lang="en-US" altLang="zh-TW" sz="2400" dirty="0"/>
              <a:t>: </a:t>
            </a:r>
            <a:r>
              <a:rPr lang="zh-TW" altLang="en-US" sz="2400" dirty="0"/>
              <a:t>請至以下</a:t>
            </a:r>
            <a:r>
              <a:rPr lang="en-US" altLang="zh-TW" sz="2400" dirty="0">
                <a:hlinkClick r:id="rId3"/>
              </a:rPr>
              <a:t>https://gitlab.com/jyoulin/awsiot.git</a:t>
            </a:r>
            <a:r>
              <a:rPr lang="zh-TW" altLang="en-US" sz="2400" dirty="0"/>
              <a:t>複製。</a:t>
            </a:r>
            <a:endParaRPr lang="en-US" altLang="zh-TW" sz="2400" dirty="0"/>
          </a:p>
          <a:p>
            <a:pPr marL="0" indent="0" algn="just">
              <a:buNone/>
            </a:pPr>
            <a:r>
              <a:rPr lang="en-US" altLang="zh-TW" sz="2400" dirty="0"/>
              <a:t>Note: </a:t>
            </a:r>
            <a:r>
              <a:rPr lang="zh-TW" altLang="en-US" sz="2400" dirty="0"/>
              <a:t>讀取溫溼度感測數值後，透過</a:t>
            </a:r>
            <a:r>
              <a:rPr lang="en-US" altLang="zh-TW" sz="2400" dirty="0"/>
              <a:t>Bridge</a:t>
            </a:r>
            <a:r>
              <a:rPr lang="zh-TW" altLang="en-US" sz="2400" dirty="0"/>
              <a:t>將數值傳送到</a:t>
            </a:r>
            <a:r>
              <a:rPr lang="en-US" altLang="zh-TW" sz="2400" dirty="0"/>
              <a:t>MPU</a:t>
            </a:r>
            <a:r>
              <a:rPr lang="zh-TW" altLang="en-US" sz="2400" dirty="0"/>
              <a:t>。</a:t>
            </a: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5EF050-FBB1-45B2-AAC9-35D1ED147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" r="1" b="6183"/>
          <a:stretch/>
        </p:blipFill>
        <p:spPr>
          <a:xfrm>
            <a:off x="2678905" y="2234308"/>
            <a:ext cx="269081" cy="2770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5BD5F6-BFFD-4613-9FEF-BBC02FA2F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236" y="2690716"/>
            <a:ext cx="285750" cy="295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25384A9-75E2-4216-B047-E2F8D2AF4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51" b="14472"/>
          <a:stretch/>
        </p:blipFill>
        <p:spPr>
          <a:xfrm>
            <a:off x="5199529" y="1825625"/>
            <a:ext cx="6705601" cy="3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08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scontent-tpe1-1.xx.fbcdn.net/v/t1.15752-9/108148135_319173322441857_8082115446557686231_n.png?_nc_cat=103&amp;_nc_sid=b96e70&amp;_nc_ohc=aoN6yuL2WPwAX95zr9L&amp;_nc_ht=scontent-tpe1-1.xx&amp;oh=7495255b098c3849d00e7b45569bfa93&amp;oe=5F353020">
            <a:extLst>
              <a:ext uri="{FF2B5EF4-FFF2-40B4-BE49-F238E27FC236}">
                <a16:creationId xmlns:a16="http://schemas.microsoft.com/office/drawing/2014/main" id="{380D65C7-A16F-4B37-8989-6AED3F27E9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1939131"/>
            <a:ext cx="43053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38 –</a:t>
            </a:r>
            <a:r>
              <a:rPr lang="zh-TW" altLang="en-US" dirty="0"/>
              <a:t> 安裝套件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972204-006E-4BF3-8864-3159F8F98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開啟</a:t>
            </a:r>
            <a:r>
              <a:rPr lang="en-US" altLang="zh-TW" sz="2400" dirty="0"/>
              <a:t>Putty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輸入</a:t>
            </a:r>
            <a:r>
              <a:rPr lang="en-US" altLang="zh-TW" sz="2400" dirty="0" err="1"/>
              <a:t>LinkIt</a:t>
            </a:r>
            <a:r>
              <a:rPr lang="en-US" altLang="zh-TW" sz="2400" dirty="0"/>
              <a:t> 7688 Duo</a:t>
            </a:r>
            <a:r>
              <a:rPr lang="zh-TW" altLang="en-US" sz="2400" dirty="0"/>
              <a:t> </a:t>
            </a:r>
            <a:r>
              <a:rPr lang="en-US" altLang="zh-TW" sz="2400" dirty="0"/>
              <a:t>IP</a:t>
            </a:r>
            <a:r>
              <a:rPr lang="zh-TW" altLang="en-US" sz="2400" dirty="0"/>
              <a:t>與</a:t>
            </a:r>
            <a:r>
              <a:rPr lang="en-US" altLang="zh-TW" sz="2400" dirty="0"/>
              <a:t>Port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輸入帳號與密碼進行登入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en-US" altLang="zh-TW" sz="2400" dirty="0"/>
              <a:t>update </a:t>
            </a:r>
            <a:r>
              <a:rPr lang="en-US" altLang="zh-TW" sz="2400" dirty="0" err="1"/>
              <a:t>opkg</a:t>
            </a:r>
            <a:r>
              <a:rPr lang="en-US" altLang="zh-TW" sz="2400" dirty="0"/>
              <a:t> &amp; disable bridge</a:t>
            </a:r>
          </a:p>
          <a:p>
            <a:pPr lvl="1" algn="just"/>
            <a:r>
              <a:rPr lang="en-US" altLang="zh-TW" sz="2000" dirty="0" err="1"/>
              <a:t>opkg</a:t>
            </a:r>
            <a:r>
              <a:rPr lang="en-US" altLang="zh-TW" sz="2000" dirty="0"/>
              <a:t> update  </a:t>
            </a:r>
            <a:endParaRPr lang="en-US" altLang="zh-TW" sz="2400" dirty="0"/>
          </a:p>
          <a:p>
            <a:pPr lvl="1" algn="just"/>
            <a:r>
              <a:rPr lang="en-US" altLang="zh-TW" sz="2000" dirty="0" err="1"/>
              <a:t>uci</a:t>
            </a:r>
            <a:r>
              <a:rPr lang="en-US" altLang="zh-TW" sz="2000" dirty="0"/>
              <a:t> set </a:t>
            </a:r>
            <a:r>
              <a:rPr lang="en-US" altLang="zh-TW" sz="2000" dirty="0" err="1"/>
              <a:t>yunbridge.config.disabled</a:t>
            </a:r>
            <a:r>
              <a:rPr lang="en-US" altLang="zh-TW" sz="2000" dirty="0"/>
              <a:t>=0  </a:t>
            </a:r>
          </a:p>
          <a:p>
            <a:pPr lvl="1" algn="just"/>
            <a:r>
              <a:rPr lang="en-US" altLang="zh-TW" sz="2000" dirty="0" err="1"/>
              <a:t>uci</a:t>
            </a:r>
            <a:r>
              <a:rPr lang="en-US" altLang="zh-TW" sz="2000" dirty="0"/>
              <a:t> commit </a:t>
            </a:r>
          </a:p>
          <a:p>
            <a:pPr lvl="1" algn="just"/>
            <a:r>
              <a:rPr lang="en-US" altLang="zh-TW" sz="2000" dirty="0"/>
              <a:t>reboot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安裝</a:t>
            </a:r>
            <a:r>
              <a:rPr lang="en-US" altLang="zh-TW" sz="2400" dirty="0"/>
              <a:t>sftp</a:t>
            </a:r>
          </a:p>
          <a:p>
            <a:pPr lvl="1" algn="just"/>
            <a:r>
              <a:rPr lang="en-US" altLang="zh-TW" sz="2000" dirty="0" err="1"/>
              <a:t>opkg</a:t>
            </a:r>
            <a:r>
              <a:rPr lang="en-US" altLang="zh-TW" sz="2000" dirty="0"/>
              <a:t> update</a:t>
            </a:r>
          </a:p>
          <a:p>
            <a:pPr lvl="1" algn="just"/>
            <a:r>
              <a:rPr lang="en-US" altLang="zh-TW" sz="2000" dirty="0" err="1"/>
              <a:t>opkg</a:t>
            </a:r>
            <a:r>
              <a:rPr lang="en-US" altLang="zh-TW" sz="2000" dirty="0"/>
              <a:t> install </a:t>
            </a:r>
            <a:r>
              <a:rPr lang="en-US" altLang="zh-TW" sz="2000" dirty="0" err="1"/>
              <a:t>openssh</a:t>
            </a:r>
            <a:r>
              <a:rPr lang="en-US" altLang="zh-TW" sz="2000" dirty="0"/>
              <a:t>-sftp-server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400" dirty="0"/>
              <a:t>安裝</a:t>
            </a:r>
            <a:r>
              <a:rPr lang="en-US" altLang="zh-TW" sz="2400" dirty="0" err="1"/>
              <a:t>AWSIoTPythonSDK</a:t>
            </a:r>
            <a:endParaRPr lang="en-US" altLang="zh-TW" sz="2400" dirty="0"/>
          </a:p>
          <a:p>
            <a:pPr lvl="1" algn="just">
              <a:lnSpc>
                <a:spcPct val="100000"/>
              </a:lnSpc>
            </a:pPr>
            <a:r>
              <a:rPr lang="en-US" altLang="zh-TW" sz="2000" dirty="0"/>
              <a:t>pip install </a:t>
            </a:r>
            <a:r>
              <a:rPr lang="en-US" altLang="zh-TW" sz="2000" dirty="0" err="1"/>
              <a:t>AWSIoTPythonSDK</a:t>
            </a:r>
            <a:r>
              <a:rPr lang="en-US" altLang="zh-TW" sz="2000" dirty="0"/>
              <a:t> </a:t>
            </a:r>
          </a:p>
          <a:p>
            <a:pPr lvl="1" algn="just"/>
            <a:endParaRPr lang="en-US" altLang="zh-TW" sz="2000" dirty="0"/>
          </a:p>
          <a:p>
            <a:pPr marL="514350" indent="-514350" algn="just">
              <a:buFont typeface="+mj-lt"/>
              <a:buAutoNum type="arabicPeriod"/>
            </a:pPr>
            <a:endParaRPr lang="en-US" altLang="zh-TW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F49393-148D-4B1A-B356-7224292C9E87}"/>
              </a:ext>
            </a:extLst>
          </p:cNvPr>
          <p:cNvSpPr/>
          <p:nvPr/>
        </p:nvSpPr>
        <p:spPr>
          <a:xfrm>
            <a:off x="8086725" y="2781301"/>
            <a:ext cx="2771774" cy="714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56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61842-DAD7-4BBC-B7B8-AB3FADB6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39 – Python</a:t>
            </a:r>
            <a:r>
              <a:rPr lang="zh-TW" altLang="en-US" dirty="0"/>
              <a:t>端程式撰寫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A7DC9A-5C19-42D3-BD14-037E4364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輸入</a:t>
            </a:r>
            <a:r>
              <a:rPr lang="en-US" altLang="zh-TW" sz="2400" dirty="0"/>
              <a:t>vim ht_aws_time.py</a:t>
            </a:r>
            <a:r>
              <a:rPr lang="zh-TW" altLang="en-US" sz="2400" dirty="0"/>
              <a:t>創建程式。</a:t>
            </a:r>
            <a:endParaRPr lang="en-US" altLang="zh-TW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altLang="zh-TW" sz="2400" dirty="0"/>
              <a:t>MPU</a:t>
            </a:r>
            <a:r>
              <a:rPr lang="zh-TW" altLang="en-US" sz="2400" dirty="0"/>
              <a:t>程式碼請至以下</a:t>
            </a:r>
            <a:r>
              <a:rPr lang="en-US" altLang="zh-TW" sz="2400" dirty="0">
                <a:hlinkClick r:id="rId3"/>
              </a:rPr>
              <a:t>https://gitlab.com/jyoulin/awsiot.git</a:t>
            </a:r>
            <a:r>
              <a:rPr lang="zh-TW" altLang="en-US" sz="2400" dirty="0"/>
              <a:t>複製</a:t>
            </a:r>
            <a:endParaRPr lang="en-US" altLang="zh-TW" sz="2400" dirty="0"/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回到</a:t>
            </a:r>
            <a:r>
              <a:rPr lang="en-US" altLang="zh-TW" sz="2400" dirty="0"/>
              <a:t>putty</a:t>
            </a:r>
            <a:r>
              <a:rPr lang="zh-TW" altLang="en-US" sz="2400" dirty="0"/>
              <a:t>按下滑鼠右鍵就會貼上，進入編輯模式。</a:t>
            </a:r>
            <a:endParaRPr lang="en-US" altLang="zh-TW" sz="2400" dirty="0"/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程式碼中</a:t>
            </a:r>
            <a:r>
              <a:rPr lang="en-US" altLang="zh-TW" sz="2400" dirty="0"/>
              <a:t>:</a:t>
            </a:r>
          </a:p>
          <a:p>
            <a:pPr lvl="1" algn="just"/>
            <a:r>
              <a:rPr lang="en-US" altLang="zh-TW" sz="2000" dirty="0"/>
              <a:t>host=“XXXXX-ats.iot.us-east-1.amazonaws.com”</a:t>
            </a:r>
            <a:r>
              <a:rPr lang="zh-TW" altLang="en-US" sz="2000" dirty="0"/>
              <a:t>中，</a:t>
            </a:r>
            <a:r>
              <a:rPr lang="en-US" altLang="zh-TW" sz="2000" dirty="0"/>
              <a:t>XXXXX</a:t>
            </a:r>
            <a:r>
              <a:rPr lang="zh-TW" altLang="en-US" sz="2000" dirty="0"/>
              <a:t>請改為</a:t>
            </a:r>
            <a:r>
              <a:rPr lang="en-US" altLang="zh-TW" sz="2000" dirty="0"/>
              <a:t>Step 15</a:t>
            </a:r>
            <a:r>
              <a:rPr lang="zh-TW" altLang="en-US" sz="2000" dirty="0"/>
              <a:t>的</a:t>
            </a:r>
            <a:r>
              <a:rPr lang="en-US" altLang="zh-TW" sz="2000" dirty="0"/>
              <a:t>Host</a:t>
            </a:r>
            <a:r>
              <a:rPr lang="zh-TW" altLang="en-US" sz="2000" dirty="0"/>
              <a:t>值。</a:t>
            </a:r>
            <a:endParaRPr lang="en-US" altLang="zh-TW" sz="2000" dirty="0"/>
          </a:p>
          <a:p>
            <a:pPr lvl="1" algn="just"/>
            <a:r>
              <a:rPr lang="en-US" altLang="zh-TW" sz="2000" dirty="0" err="1"/>
              <a:t>certificatePath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“./aws_7688_test_certifications/XXXXX-certificate.pem.crt”</a:t>
            </a:r>
            <a:r>
              <a:rPr lang="zh-TW" altLang="en-US" sz="2000" dirty="0"/>
              <a:t>，</a:t>
            </a:r>
            <a:r>
              <a:rPr lang="en-US" altLang="zh-TW" sz="2000" dirty="0"/>
              <a:t>XXXXX</a:t>
            </a:r>
            <a:r>
              <a:rPr lang="zh-TW" altLang="en-US" sz="2000" dirty="0"/>
              <a:t>請改為自己的憑證序號，</a:t>
            </a:r>
            <a:r>
              <a:rPr lang="en-US" altLang="zh-TW" sz="2000" dirty="0" err="1"/>
              <a:t>privateKeyPath</a:t>
            </a:r>
            <a:r>
              <a:rPr lang="zh-TW" altLang="en-US" sz="2000" dirty="0"/>
              <a:t>也一樣。</a:t>
            </a:r>
            <a:endParaRPr lang="en-US" altLang="zh-TW" sz="2000" dirty="0"/>
          </a:p>
          <a:p>
            <a:pPr lvl="1" algn="just"/>
            <a:r>
              <a:rPr lang="en-US" altLang="zh-TW" sz="2000" dirty="0" err="1"/>
              <a:t>myAWSIoTMQTTClient.publish</a:t>
            </a:r>
            <a:r>
              <a:rPr lang="zh-TW" altLang="en-US" sz="2000" dirty="0"/>
              <a:t>內的</a:t>
            </a:r>
            <a:r>
              <a:rPr lang="en-US" altLang="zh-TW" sz="2000" dirty="0"/>
              <a:t>“7688_test”</a:t>
            </a:r>
            <a:r>
              <a:rPr lang="zh-TW" altLang="en-US" sz="2000" dirty="0"/>
              <a:t>為</a:t>
            </a:r>
            <a:r>
              <a:rPr lang="en-US" altLang="zh-TW" sz="2000" dirty="0"/>
              <a:t>Step 47</a:t>
            </a:r>
            <a:r>
              <a:rPr lang="zh-TW" altLang="en-US" sz="2000" dirty="0"/>
              <a:t>的</a:t>
            </a:r>
            <a:r>
              <a:rPr lang="en-US" altLang="zh-TW" sz="2000" dirty="0"/>
              <a:t>Subscription topic</a:t>
            </a:r>
            <a:r>
              <a:rPr lang="zh-TW" altLang="en-US" sz="2000" dirty="0"/>
              <a:t>，這裡的名稱一定要相同。</a:t>
            </a:r>
            <a:endParaRPr lang="en-US" altLang="zh-TW" sz="2000" dirty="0"/>
          </a:p>
          <a:p>
            <a:pPr marL="0" indent="0" algn="just">
              <a:buNone/>
            </a:pPr>
            <a:r>
              <a:rPr lang="en-US" altLang="zh-TW" sz="2400" dirty="0"/>
              <a:t>Note:</a:t>
            </a:r>
            <a:r>
              <a:rPr lang="zh-TW" altLang="en-US" sz="2400" dirty="0"/>
              <a:t> 在系統控制台中，我們輸入的指令就跟</a:t>
            </a:r>
            <a:r>
              <a:rPr lang="en-US" altLang="zh-TW" sz="2400" dirty="0" err="1"/>
              <a:t>linux</a:t>
            </a:r>
            <a:r>
              <a:rPr lang="zh-TW" altLang="en-US" sz="2400" dirty="0"/>
              <a:t>一樣；文字編輯器模式下，按下</a:t>
            </a:r>
            <a:r>
              <a:rPr lang="en-US" altLang="zh-TW" sz="2400" dirty="0" err="1"/>
              <a:t>i</a:t>
            </a:r>
            <a:r>
              <a:rPr lang="zh-TW" altLang="en-US" sz="2400" dirty="0"/>
              <a:t>鍵即輸入模式，按下</a:t>
            </a:r>
            <a:r>
              <a:rPr lang="en-US" altLang="zh-TW" sz="2400" dirty="0"/>
              <a:t>ESC</a:t>
            </a:r>
            <a:r>
              <a:rPr lang="zh-TW" altLang="en-US" sz="2400" dirty="0"/>
              <a:t>即退出該模式，按下</a:t>
            </a:r>
            <a:r>
              <a:rPr lang="en-US" altLang="zh-TW" sz="2400" dirty="0"/>
              <a:t>:</a:t>
            </a:r>
            <a:r>
              <a:rPr lang="zh-TW" altLang="en-US" sz="2400" dirty="0"/>
              <a:t>並輸入</a:t>
            </a:r>
            <a:r>
              <a:rPr lang="en-US" altLang="zh-TW" sz="2400" dirty="0" err="1"/>
              <a:t>wq</a:t>
            </a:r>
            <a:r>
              <a:rPr lang="zh-TW" altLang="en-US" sz="2400" dirty="0"/>
              <a:t>即可儲存並離開。</a:t>
            </a:r>
            <a:endParaRPr lang="en-US" altLang="zh-TW" sz="2400" dirty="0"/>
          </a:p>
          <a:p>
            <a:pPr marL="514350" indent="-514350" algn="just">
              <a:buFont typeface="+mj-lt"/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4018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E46B6D4-3DD9-425F-A974-F1FFD031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40 – Python</a:t>
            </a:r>
            <a:r>
              <a:rPr lang="zh-TW" altLang="en-US" dirty="0"/>
              <a:t>端程式撰寫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11" name="Picture 2" descr="https://scontent-tpe1-1.xx.fbcdn.net/v/t1.15752-9/106902194_333585284303372_5174662505061466485_n.png?_nc_cat=100&amp;_nc_sid=b96e70&amp;_nc_ohc=qgshILOEUu0AX_0-jNF&amp;_nc_ht=scontent-tpe1-1.xx&amp;oh=4f29542cf0ce98e502c2cc49b08a3159&amp;oe=5F2B18EC">
            <a:extLst>
              <a:ext uri="{FF2B5EF4-FFF2-40B4-BE49-F238E27FC236}">
                <a16:creationId xmlns:a16="http://schemas.microsoft.com/office/drawing/2014/main" id="{2AEBD95E-8410-45DA-949F-98F098466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"/>
          <a:stretch/>
        </p:blipFill>
        <p:spPr bwMode="auto">
          <a:xfrm>
            <a:off x="228600" y="1742728"/>
            <a:ext cx="4766355" cy="44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content-tpe1-1.xx.fbcdn.net/v/t1.15752-9/107378586_569297210642434_4493194058415237777_n.png?_nc_cat=100&amp;_nc_sid=b96e70&amp;_nc_ohc=_oBDNhB5zI0AX-dv9eQ&amp;_nc_ht=scontent-tpe1-1.xx&amp;oh=7e3e93b197d9d485da4b89c070ebfdd0&amp;oe=5F2AD94F">
            <a:extLst>
              <a:ext uri="{FF2B5EF4-FFF2-40B4-BE49-F238E27FC236}">
                <a16:creationId xmlns:a16="http://schemas.microsoft.com/office/drawing/2014/main" id="{76A951E3-7C4D-4758-8CA6-D265A739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65" y="1814448"/>
            <a:ext cx="6916283" cy="42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04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15A77A5-D49F-9F40-ACB0-A8F6B22A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AWS</a:t>
            </a:r>
            <a:r>
              <a:rPr lang="zh-TW" altLang="en-US" dirty="0"/>
              <a:t>常用功能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B0E3BD-2840-E645-8DEF-82A560F2A6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" altLang="zh-TW" dirty="0"/>
              <a:t>EC2</a:t>
            </a:r>
          </a:p>
          <a:p>
            <a:pPr>
              <a:lnSpc>
                <a:spcPct val="150000"/>
              </a:lnSpc>
            </a:pPr>
            <a:r>
              <a:rPr lang="en" altLang="zh-TW" dirty="0"/>
              <a:t>VPC</a:t>
            </a:r>
          </a:p>
          <a:p>
            <a:pPr>
              <a:lnSpc>
                <a:spcPct val="150000"/>
              </a:lnSpc>
            </a:pPr>
            <a:r>
              <a:rPr lang="en" altLang="zh-TW" dirty="0"/>
              <a:t>S3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" altLang="zh-TW" dirty="0"/>
              <a:t>RDS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" altLang="zh-TW" dirty="0"/>
              <a:t>SES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" altLang="zh-TW" dirty="0"/>
              <a:t>SNS</a:t>
            </a:r>
          </a:p>
          <a:p>
            <a:pPr>
              <a:lnSpc>
                <a:spcPct val="150000"/>
              </a:lnSpc>
            </a:pPr>
            <a:r>
              <a:rPr lang="en" altLang="zh-TW" dirty="0"/>
              <a:t>CloudFront</a:t>
            </a:r>
            <a:endParaRPr lang="en-US" altLang="zh-TW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2A8A34B-162F-4D40-9CC3-696A30039C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" altLang="zh-TW" dirty="0"/>
              <a:t>IAM</a:t>
            </a:r>
            <a:endParaRPr lang="en-US" altLang="zh-TW" dirty="0"/>
          </a:p>
          <a:p>
            <a:pPr>
              <a:lnSpc>
                <a:spcPct val="170000"/>
              </a:lnSpc>
            </a:pPr>
            <a:r>
              <a:rPr lang="en" altLang="zh-TW" dirty="0"/>
              <a:t>Elastic Load Balancer /</a:t>
            </a:r>
            <a:r>
              <a:rPr lang="zh-TW" altLang="en-US" dirty="0"/>
              <a:t> </a:t>
            </a:r>
            <a:r>
              <a:rPr lang="en" altLang="zh-TW" dirty="0"/>
              <a:t>Auto Scaling</a:t>
            </a:r>
            <a:endParaRPr lang="en-US" altLang="zh-TW" dirty="0"/>
          </a:p>
          <a:p>
            <a:pPr>
              <a:lnSpc>
                <a:spcPct val="170000"/>
              </a:lnSpc>
            </a:pPr>
            <a:r>
              <a:rPr lang="en" altLang="zh-TW" dirty="0" err="1"/>
              <a:t>ElasticCache</a:t>
            </a:r>
            <a:endParaRPr lang="en-US" altLang="zh-TW" dirty="0"/>
          </a:p>
          <a:p>
            <a:pPr>
              <a:lnSpc>
                <a:spcPct val="170000"/>
              </a:lnSpc>
            </a:pPr>
            <a:r>
              <a:rPr lang="en" altLang="zh-TW" dirty="0"/>
              <a:t>Certificate Manager</a:t>
            </a:r>
          </a:p>
          <a:p>
            <a:pPr>
              <a:lnSpc>
                <a:spcPct val="170000"/>
              </a:lnSpc>
            </a:pPr>
            <a:r>
              <a:rPr lang="zh-TW" altLang="en-US" dirty="0">
                <a:hlinkClick r:id="rId2"/>
              </a:rPr>
              <a:t>相關免費方案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35112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content-tpe1-1.xx.fbcdn.net/v/t1.15752-9/107958300_296973001657416_2116046550424498803_n.png?_nc_cat=108&amp;_nc_sid=b96e70&amp;_nc_ohc=Pfw8irjpecUAX8ieeI_&amp;_nc_ht=scontent-tpe1-1.xx&amp;oh=1d84f79863505567935b21008a9fac58&amp;oe=5F35D818">
            <a:extLst>
              <a:ext uri="{FF2B5EF4-FFF2-40B4-BE49-F238E27FC236}">
                <a16:creationId xmlns:a16="http://schemas.microsoft.com/office/drawing/2014/main" id="{EEF6DD46-26EA-4F76-B59C-DE0754A14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70"/>
          <a:stretch/>
        </p:blipFill>
        <p:spPr bwMode="auto">
          <a:xfrm>
            <a:off x="1363699" y="2790826"/>
            <a:ext cx="9464601" cy="35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30FBAA-EE0B-44C9-BCEF-D3D3284F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在</a:t>
            </a:r>
            <a:r>
              <a:rPr lang="en-US" altLang="zh-TW" sz="2400" dirty="0"/>
              <a:t>Windows</a:t>
            </a:r>
            <a:r>
              <a:rPr lang="zh-TW" altLang="en-US" sz="2400" dirty="0"/>
              <a:t>下載</a:t>
            </a:r>
            <a:r>
              <a:rPr lang="en-US" altLang="zh-TW" sz="2400" dirty="0"/>
              <a:t>FileZilla Client </a:t>
            </a:r>
            <a:r>
              <a:rPr lang="zh-TW" altLang="en-US" sz="2400" dirty="0"/>
              <a:t>軟體</a:t>
            </a:r>
            <a:r>
              <a:rPr lang="en-US" altLang="zh-TW" sz="2400" dirty="0">
                <a:hlinkClick r:id="rId4"/>
              </a:rPr>
              <a:t>https://filezilla-project.org/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開啟 </a:t>
            </a:r>
            <a:r>
              <a:rPr lang="en-US" altLang="zh-TW" sz="2400" dirty="0"/>
              <a:t>FileZilla </a:t>
            </a:r>
            <a:r>
              <a:rPr lang="zh-TW" altLang="en-US" sz="2400" dirty="0"/>
              <a:t>並輸入</a:t>
            </a:r>
            <a:r>
              <a:rPr lang="en-US" altLang="zh-TW" sz="2400" dirty="0" err="1"/>
              <a:t>LinkIt</a:t>
            </a:r>
            <a:r>
              <a:rPr lang="en-US" altLang="zh-TW" sz="2400" dirty="0"/>
              <a:t> 7688 Duo</a:t>
            </a:r>
            <a:r>
              <a:rPr lang="zh-TW" altLang="en-US" sz="240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與使用者名稱及密碼，</a:t>
            </a:r>
            <a:r>
              <a:rPr lang="en-US" altLang="zh-TW" sz="2400" dirty="0"/>
              <a:t>Port</a:t>
            </a:r>
            <a:r>
              <a:rPr lang="zh-TW" altLang="en-US" sz="2400" dirty="0"/>
              <a:t>為</a:t>
            </a:r>
            <a:r>
              <a:rPr lang="en-US" altLang="zh-TW" sz="2400" dirty="0"/>
              <a:t>22</a:t>
            </a:r>
            <a:r>
              <a:rPr lang="zh-TW" altLang="en-US" sz="2400" dirty="0"/>
              <a:t>。</a:t>
            </a:r>
          </a:p>
          <a:p>
            <a:pPr algn="just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41 –</a:t>
            </a:r>
            <a:r>
              <a:rPr lang="zh-TW" altLang="en-US" dirty="0"/>
              <a:t> </a:t>
            </a:r>
            <a:r>
              <a:rPr lang="en-US" altLang="zh-TW" dirty="0"/>
              <a:t>FileZilla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1728146" y="3357552"/>
            <a:ext cx="5895029" cy="4131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0579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F6048-551B-4CE2-B31E-B9B72447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42 –</a:t>
            </a:r>
            <a:r>
              <a:rPr lang="zh-TW" altLang="en-US" dirty="0"/>
              <a:t> </a:t>
            </a:r>
            <a:r>
              <a:rPr lang="en-US" altLang="zh-TW" dirty="0" err="1"/>
              <a:t>LinkIt</a:t>
            </a:r>
            <a:r>
              <a:rPr lang="en-US" altLang="zh-TW" dirty="0"/>
              <a:t> 7688 Duo</a:t>
            </a:r>
            <a:r>
              <a:rPr lang="zh-TW" altLang="en-US" dirty="0"/>
              <a:t>目錄階層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E595FAA-E3E4-4B34-8AC3-FEFDEDC2A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/>
              <a:t>LinkIt</a:t>
            </a:r>
            <a:r>
              <a:rPr lang="en-US" altLang="zh-TW" sz="2400" dirty="0"/>
              <a:t> 7688 Duo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├─</a:t>
            </a:r>
            <a:r>
              <a:rPr lang="zh-TW" altLang="en-US" sz="2400" dirty="0"/>
              <a:t> </a:t>
            </a:r>
            <a:r>
              <a:rPr lang="en-US" altLang="zh-TW" sz="2400" dirty="0"/>
              <a:t>aws_7688_test_certifications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│</a:t>
            </a:r>
            <a:r>
              <a:rPr lang="zh-TW" altLang="en-US" sz="2400" dirty="0"/>
              <a:t>    </a:t>
            </a:r>
            <a:r>
              <a:rPr lang="en-US" altLang="zh-TW" sz="2400" dirty="0"/>
              <a:t>├── XXXXX-certificate.pem.crt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│</a:t>
            </a:r>
            <a:r>
              <a:rPr lang="zh-TW" altLang="en-US" sz="2400" dirty="0"/>
              <a:t>    </a:t>
            </a:r>
            <a:r>
              <a:rPr lang="en-US" altLang="zh-TW" sz="2400" dirty="0"/>
              <a:t>├── XXXXX-</a:t>
            </a:r>
            <a:r>
              <a:rPr lang="en-US" altLang="zh-TW" sz="2400" dirty="0" err="1"/>
              <a:t>private.pem.key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│</a:t>
            </a:r>
            <a:r>
              <a:rPr lang="zh-TW" altLang="en-US" sz="2400" dirty="0"/>
              <a:t>    </a:t>
            </a:r>
            <a:r>
              <a:rPr lang="en-US" altLang="zh-TW" sz="2400" dirty="0"/>
              <a:t>├── XXXXX-</a:t>
            </a:r>
            <a:r>
              <a:rPr lang="en-US" altLang="zh-TW" sz="2400" dirty="0" err="1"/>
              <a:t>public.pem.key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│</a:t>
            </a:r>
            <a:r>
              <a:rPr lang="zh-TW" altLang="en-US" sz="2400" dirty="0"/>
              <a:t>    </a:t>
            </a:r>
            <a:r>
              <a:rPr lang="en-US" altLang="zh-TW" sz="2400" dirty="0"/>
              <a:t>└── root-CA.crt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├─</a:t>
            </a:r>
            <a:r>
              <a:rPr lang="zh-TW" altLang="en-US" sz="2400" dirty="0"/>
              <a:t> </a:t>
            </a:r>
            <a:r>
              <a:rPr lang="en-US" altLang="zh-TW" sz="2400" dirty="0" err="1"/>
              <a:t>aws</a:t>
            </a:r>
            <a:r>
              <a:rPr lang="en-US" altLang="zh-TW" sz="2400" dirty="0"/>
              <a:t>-</a:t>
            </a:r>
            <a:r>
              <a:rPr lang="en-US" altLang="zh-TW" sz="2400" dirty="0" err="1"/>
              <a:t>iot</a:t>
            </a:r>
            <a:r>
              <a:rPr lang="en-US" altLang="zh-TW" sz="2400" dirty="0"/>
              <a:t>-device-</a:t>
            </a:r>
            <a:r>
              <a:rPr lang="en-US" altLang="zh-TW" sz="2400" dirty="0" err="1"/>
              <a:t>sdk</a:t>
            </a:r>
            <a:r>
              <a:rPr lang="en-US" altLang="zh-TW" sz="2400" dirty="0"/>
              <a:t>-python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└─</a:t>
            </a:r>
            <a:r>
              <a:rPr lang="zh-TW" altLang="en-US" sz="2400" dirty="0"/>
              <a:t> </a:t>
            </a:r>
            <a:r>
              <a:rPr lang="en-US" altLang="zh-TW" sz="2400" dirty="0"/>
              <a:t>ht_aws_time.py</a:t>
            </a:r>
          </a:p>
          <a:p>
            <a:pPr lvl="1"/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5206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9516019-093E-466C-AA8D-BDAE612D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41" y="3702050"/>
            <a:ext cx="9595716" cy="24749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FA3547-8843-4FC9-9D87-8BD32409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/>
              <a:t>Step 43 –</a:t>
            </a:r>
            <a:r>
              <a:rPr lang="zh-TW" altLang="en-US" dirty="0"/>
              <a:t> 放置憑證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D7A8B0-7A37-4B98-8F35-3123081A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左側為電腦目錄，右側為</a:t>
            </a:r>
            <a:r>
              <a:rPr lang="en-US" altLang="zh-TW" sz="2400" dirty="0" err="1"/>
              <a:t>LinkIt</a:t>
            </a:r>
            <a:r>
              <a:rPr lang="en-US" altLang="zh-TW" sz="2400" dirty="0"/>
              <a:t> 7688 Duo</a:t>
            </a:r>
            <a:r>
              <a:rPr lang="zh-TW" altLang="en-US" sz="2400" dirty="0"/>
              <a:t>目錄。</a:t>
            </a:r>
            <a:endParaRPr lang="en-US" altLang="zh-TW" sz="2400" dirty="0"/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在右側按右鍵建立新資料夾，命名為</a:t>
            </a:r>
            <a:r>
              <a:rPr lang="en-US" altLang="zh-TW" sz="2400" dirty="0"/>
              <a:t>aws_7688_test_certifications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將</a:t>
            </a:r>
            <a:r>
              <a:rPr lang="en-US" altLang="zh-TW" sz="2400" dirty="0"/>
              <a:t>3</a:t>
            </a:r>
            <a:r>
              <a:rPr lang="zh-TW" altLang="en-US" sz="2400" dirty="0"/>
              <a:t>個憑證與</a:t>
            </a:r>
            <a:r>
              <a:rPr lang="en-US" altLang="zh-TW" sz="2400" dirty="0"/>
              <a:t>1</a:t>
            </a:r>
            <a:r>
              <a:rPr lang="zh-TW" altLang="en-US" sz="2400" dirty="0"/>
              <a:t>個</a:t>
            </a:r>
            <a:r>
              <a:rPr lang="en-US" altLang="zh-TW" sz="2400" dirty="0"/>
              <a:t>root-CA</a:t>
            </a:r>
            <a:r>
              <a:rPr lang="zh-TW" altLang="en-US" sz="2400" dirty="0"/>
              <a:t>從左側往右側拖曳，放入</a:t>
            </a:r>
            <a:r>
              <a:rPr lang="en-US" altLang="zh-TW" sz="2400" dirty="0"/>
              <a:t>aws_7688_test_certifications</a:t>
            </a:r>
            <a:r>
              <a:rPr lang="zh-TW" altLang="en-US" sz="2400" dirty="0"/>
              <a:t>資料夾中。</a:t>
            </a:r>
            <a:endParaRPr lang="en-US" altLang="zh-TW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A7055F-FC63-483B-BB33-4BCD64B0B04A}"/>
              </a:ext>
            </a:extLst>
          </p:cNvPr>
          <p:cNvSpPr/>
          <p:nvPr/>
        </p:nvSpPr>
        <p:spPr>
          <a:xfrm>
            <a:off x="6121399" y="4824744"/>
            <a:ext cx="1727201" cy="753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521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FA3547-8843-4FC9-9D87-8BD32409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44 –</a:t>
            </a:r>
            <a:r>
              <a:rPr lang="zh-TW" altLang="en-US" dirty="0"/>
              <a:t> 放置</a:t>
            </a:r>
            <a:r>
              <a:rPr lang="en-US" altLang="zh-TW" dirty="0"/>
              <a:t>Python SDK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D7A8B0-7A37-4B98-8F35-3123081A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400" dirty="0"/>
              <a:t>將</a:t>
            </a:r>
            <a:r>
              <a:rPr lang="en-US" altLang="zh-TW" sz="2400" dirty="0" err="1"/>
              <a:t>aws</a:t>
            </a:r>
            <a:r>
              <a:rPr lang="en-US" altLang="zh-TW" sz="2400" dirty="0"/>
              <a:t>-</a:t>
            </a:r>
            <a:r>
              <a:rPr lang="en-US" altLang="zh-TW" sz="2400" dirty="0" err="1"/>
              <a:t>iot</a:t>
            </a:r>
            <a:r>
              <a:rPr lang="en-US" altLang="zh-TW" sz="2400" dirty="0"/>
              <a:t>-device-</a:t>
            </a:r>
            <a:r>
              <a:rPr lang="en-US" altLang="zh-TW" sz="2400" dirty="0" err="1"/>
              <a:t>sdk</a:t>
            </a:r>
            <a:r>
              <a:rPr lang="en-US" altLang="zh-TW" sz="2400" dirty="0"/>
              <a:t>-python</a:t>
            </a:r>
            <a:r>
              <a:rPr lang="zh-TW" altLang="en-US" sz="2400" dirty="0"/>
              <a:t>壓縮檔解壓縮後拖曳到右側</a:t>
            </a:r>
            <a:r>
              <a:rPr lang="en-US" altLang="zh-TW" sz="2400" dirty="0"/>
              <a:t>(</a:t>
            </a:r>
            <a:r>
              <a:rPr lang="zh-TW" altLang="en-US" sz="2400" dirty="0"/>
              <a:t>與</a:t>
            </a:r>
            <a:r>
              <a:rPr lang="en-US" altLang="zh-TW" sz="2400" dirty="0"/>
              <a:t>certifications</a:t>
            </a:r>
            <a:r>
              <a:rPr lang="zh-TW" altLang="en-US" sz="2400" dirty="0"/>
              <a:t>資料夾同一層</a:t>
            </a:r>
            <a:r>
              <a:rPr lang="en-US" altLang="zh-TW" sz="2400" dirty="0"/>
              <a:t>)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Note:</a:t>
            </a:r>
            <a:r>
              <a:rPr lang="zh-TW" altLang="en-US" sz="2400" dirty="0"/>
              <a:t> </a:t>
            </a:r>
            <a:r>
              <a:rPr lang="en-US" altLang="zh-TW" sz="2400" dirty="0"/>
              <a:t>aws_7688_test_certifications</a:t>
            </a:r>
            <a:r>
              <a:rPr lang="zh-TW" altLang="en-US" sz="2400" dirty="0"/>
              <a:t>資料夾與</a:t>
            </a:r>
            <a:r>
              <a:rPr lang="en-US" altLang="zh-TW" sz="2400" dirty="0" err="1"/>
              <a:t>aws</a:t>
            </a:r>
            <a:r>
              <a:rPr lang="en-US" altLang="zh-TW" sz="2400" dirty="0"/>
              <a:t>-</a:t>
            </a:r>
            <a:r>
              <a:rPr lang="en-US" altLang="zh-TW" sz="2400" dirty="0" err="1"/>
              <a:t>iot</a:t>
            </a:r>
            <a:r>
              <a:rPr lang="en-US" altLang="zh-TW" sz="2400" dirty="0"/>
              <a:t>-device-</a:t>
            </a:r>
            <a:r>
              <a:rPr lang="en-US" altLang="zh-TW" sz="2400" dirty="0" err="1"/>
              <a:t>sdk</a:t>
            </a:r>
            <a:r>
              <a:rPr lang="en-US" altLang="zh-TW" sz="2400" dirty="0"/>
              <a:t>-python</a:t>
            </a:r>
            <a:r>
              <a:rPr lang="zh-TW" altLang="en-US" sz="2400" dirty="0"/>
              <a:t>與剛才編寫的</a:t>
            </a:r>
            <a:r>
              <a:rPr lang="en-US" altLang="zh-TW" sz="2400" dirty="0"/>
              <a:t>Python</a:t>
            </a:r>
            <a:r>
              <a:rPr lang="zh-TW" altLang="en-US" sz="2400" dirty="0"/>
              <a:t>程式碼須放在同一層。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4" name="Picture 2" descr="https://scontent-tpe1-1.xx.fbcdn.net/v/t1.15752-9/106453669_289296188976877_719528474353449873_n.png?_nc_cat=106&amp;_nc_sid=b96e70&amp;_nc_ohc=PziOBwh7ckIAX-jVxWL&amp;_nc_ht=scontent-tpe1-1.xx&amp;oh=8a7ca3d3a1982bad46af600309ff3f84&amp;oe=5F2DEB47">
            <a:extLst>
              <a:ext uri="{FF2B5EF4-FFF2-40B4-BE49-F238E27FC236}">
                <a16:creationId xmlns:a16="http://schemas.microsoft.com/office/drawing/2014/main" id="{A135C5C2-0E06-484D-9F0F-24C6544A1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7" b="33601"/>
          <a:stretch/>
        </p:blipFill>
        <p:spPr bwMode="auto">
          <a:xfrm>
            <a:off x="1507076" y="3936614"/>
            <a:ext cx="9177847" cy="237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4D8A35-F245-445D-931E-96C9CD52689B}"/>
              </a:ext>
            </a:extLst>
          </p:cNvPr>
          <p:cNvSpPr/>
          <p:nvPr/>
        </p:nvSpPr>
        <p:spPr>
          <a:xfrm>
            <a:off x="6096000" y="5166111"/>
            <a:ext cx="1511300" cy="888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3375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F77E53EF-6CD7-4693-9B16-7446FC0B2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1121"/>
            <a:ext cx="10515600" cy="38803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45 –</a:t>
            </a:r>
            <a:r>
              <a:rPr lang="zh-TW" altLang="en-US" dirty="0"/>
              <a:t> 設定</a:t>
            </a:r>
            <a:r>
              <a:rPr lang="en-US" altLang="zh-TW" dirty="0"/>
              <a:t>MQTT client Subscribe (1/4)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1038852" y="4033377"/>
            <a:ext cx="532773" cy="2659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1571625" y="3871683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4029074" y="3310330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B4A4F7F-3E3F-4C69-A2DA-4978C5E12F56}"/>
              </a:ext>
            </a:extLst>
          </p:cNvPr>
          <p:cNvSpPr/>
          <p:nvPr/>
        </p:nvSpPr>
        <p:spPr>
          <a:xfrm>
            <a:off x="2340637" y="3294394"/>
            <a:ext cx="1688437" cy="706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113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A381F9-D028-450C-BD95-CB9189AF5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858" y="1825625"/>
            <a:ext cx="728428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67AC8-5AB8-40A3-97EC-0F9AA312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46 –</a:t>
            </a:r>
            <a:r>
              <a:rPr lang="zh-TW" altLang="en-US" dirty="0"/>
              <a:t> 設定</a:t>
            </a:r>
            <a:r>
              <a:rPr lang="en-US" altLang="zh-TW" dirty="0"/>
              <a:t>MQTT client Subscribe (2/4)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7D1945-CF0C-47A7-904D-70C310901D59}"/>
              </a:ext>
            </a:extLst>
          </p:cNvPr>
          <p:cNvSpPr/>
          <p:nvPr/>
        </p:nvSpPr>
        <p:spPr>
          <a:xfrm>
            <a:off x="2651752" y="4744577"/>
            <a:ext cx="532773" cy="2659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C5C488-60E5-4D38-A6D1-21682E50D6CD}"/>
              </a:ext>
            </a:extLst>
          </p:cNvPr>
          <p:cNvGrpSpPr/>
          <p:nvPr/>
        </p:nvGrpSpPr>
        <p:grpSpPr>
          <a:xfrm flipH="1">
            <a:off x="3184525" y="4582883"/>
            <a:ext cx="722644" cy="722644"/>
            <a:chOff x="4536098" y="5059673"/>
            <a:chExt cx="722644" cy="722644"/>
          </a:xfrm>
        </p:grpSpPr>
        <p:pic>
          <p:nvPicPr>
            <p:cNvPr id="12" name="圖形 11" descr="手背向前食指朝右指索引">
              <a:extLst>
                <a:ext uri="{FF2B5EF4-FFF2-40B4-BE49-F238E27FC236}">
                  <a16:creationId xmlns:a16="http://schemas.microsoft.com/office/drawing/2014/main" id="{DA68AF43-7E31-43DF-A11D-64C71840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8" y="5059673"/>
              <a:ext cx="722644" cy="72264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79D1222-DE7C-407C-973A-AD7172455EEA}"/>
                </a:ext>
              </a:extLst>
            </p:cNvPr>
            <p:cNvSpPr txBox="1"/>
            <p:nvPr/>
          </p:nvSpPr>
          <p:spPr>
            <a:xfrm>
              <a:off x="4644729" y="522096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1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18C623-AD34-4A89-AEDB-7E5DEC9709EE}"/>
              </a:ext>
            </a:extLst>
          </p:cNvPr>
          <p:cNvGrpSpPr/>
          <p:nvPr/>
        </p:nvGrpSpPr>
        <p:grpSpPr>
          <a:xfrm>
            <a:off x="9475703" y="3016878"/>
            <a:ext cx="722644" cy="722644"/>
            <a:chOff x="6497445" y="5748630"/>
            <a:chExt cx="722644" cy="722644"/>
          </a:xfrm>
        </p:grpSpPr>
        <p:pic>
          <p:nvPicPr>
            <p:cNvPr id="15" name="圖形 14" descr="手背向前食指朝右指索引">
              <a:extLst>
                <a:ext uri="{FF2B5EF4-FFF2-40B4-BE49-F238E27FC236}">
                  <a16:creationId xmlns:a16="http://schemas.microsoft.com/office/drawing/2014/main" id="{48D23BDE-C687-47E1-9A58-49D8CF65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497445" y="5748630"/>
              <a:ext cx="722644" cy="72264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15015-392B-4DBB-A570-A12BABB2E16D}"/>
                </a:ext>
              </a:extLst>
            </p:cNvPr>
            <p:cNvSpPr txBox="1"/>
            <p:nvPr/>
          </p:nvSpPr>
          <p:spPr>
            <a:xfrm>
              <a:off x="6792045" y="59101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/>
                  </a:solidFill>
                </a:rPr>
                <a:t>2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B4A4F7F-3E3F-4C69-A2DA-4978C5E12F56}"/>
              </a:ext>
            </a:extLst>
          </p:cNvPr>
          <p:cNvSpPr/>
          <p:nvPr/>
        </p:nvSpPr>
        <p:spPr>
          <a:xfrm>
            <a:off x="8727658" y="3169083"/>
            <a:ext cx="722645" cy="272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5342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C8EE0B-FDEB-4147-B76D-96CC84EA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47 –</a:t>
            </a:r>
            <a:r>
              <a:rPr lang="zh-TW" altLang="en-US" dirty="0"/>
              <a:t> 設定</a:t>
            </a:r>
            <a:r>
              <a:rPr lang="en-US" altLang="zh-TW" dirty="0"/>
              <a:t>MQTT client Subscribe (3/4)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FA7C6BE-4662-4D5B-83D0-17FDC4590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69" y="1582902"/>
            <a:ext cx="9957862" cy="46095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4E8F70-FAC9-4CF5-94B0-18E65BFA304E}"/>
              </a:ext>
            </a:extLst>
          </p:cNvPr>
          <p:cNvSpPr/>
          <p:nvPr/>
        </p:nvSpPr>
        <p:spPr>
          <a:xfrm>
            <a:off x="4391652" y="3464781"/>
            <a:ext cx="532773" cy="2659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96B95F-C146-467F-9710-E3C74742C9EE}"/>
              </a:ext>
            </a:extLst>
          </p:cNvPr>
          <p:cNvSpPr txBox="1"/>
          <p:nvPr/>
        </p:nvSpPr>
        <p:spPr>
          <a:xfrm>
            <a:off x="5467881" y="3394503"/>
            <a:ext cx="360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Topic</a:t>
            </a:r>
            <a:r>
              <a:rPr lang="zh-TW" altLang="en-US" dirty="0">
                <a:solidFill>
                  <a:srgbClr val="FF0000"/>
                </a:solidFill>
              </a:rPr>
              <a:t>名稱，要與程式碼中的相同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626A05C1-8A1F-41BE-9F08-1392FC68F64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924425" y="3579169"/>
            <a:ext cx="543456" cy="18565"/>
          </a:xfrm>
          <a:prstGeom prst="bentConnector3">
            <a:avLst>
              <a:gd name="adj1" fmla="val 50000"/>
            </a:avLst>
          </a:prstGeom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A9C630E-833D-411E-8662-C84CC282643A}"/>
              </a:ext>
            </a:extLst>
          </p:cNvPr>
          <p:cNvSpPr/>
          <p:nvPr/>
        </p:nvSpPr>
        <p:spPr>
          <a:xfrm>
            <a:off x="9360321" y="3397424"/>
            <a:ext cx="1086224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4" name="圖形 13" descr="手背向前食指朝右指索引">
            <a:extLst>
              <a:ext uri="{FF2B5EF4-FFF2-40B4-BE49-F238E27FC236}">
                <a16:creationId xmlns:a16="http://schemas.microsoft.com/office/drawing/2014/main" id="{A23EB4F3-16A6-4BD1-B3AC-D0702C12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446545" y="3302690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9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A92C7-2778-4275-BA53-E2993A620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9242"/>
            <a:ext cx="10515600" cy="428025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EC8EE0B-FDEB-4147-B76D-96CC84EA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48 –</a:t>
            </a:r>
            <a:r>
              <a:rPr lang="zh-TW" altLang="en-US" dirty="0"/>
              <a:t> 設定</a:t>
            </a:r>
            <a:r>
              <a:rPr lang="en-US" altLang="zh-TW" dirty="0"/>
              <a:t>MQTT client Subscribe (4/4)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9C630E-833D-411E-8662-C84CC282643A}"/>
              </a:ext>
            </a:extLst>
          </p:cNvPr>
          <p:cNvSpPr/>
          <p:nvPr/>
        </p:nvSpPr>
        <p:spPr>
          <a:xfrm>
            <a:off x="9749262" y="3412609"/>
            <a:ext cx="105843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  <p:pic>
        <p:nvPicPr>
          <p:cNvPr id="14" name="圖形 13" descr="手背向前食指朝右指索引">
            <a:extLst>
              <a:ext uri="{FF2B5EF4-FFF2-40B4-BE49-F238E27FC236}">
                <a16:creationId xmlns:a16="http://schemas.microsoft.com/office/drawing/2014/main" id="{A23EB4F3-16A6-4BD1-B3AC-D0702C12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8956" y="3317875"/>
            <a:ext cx="722644" cy="7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58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A04E3-F93F-4F4D-925D-302D1DF0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49 – </a:t>
            </a:r>
            <a:r>
              <a:rPr lang="zh-TW" altLang="en-US" dirty="0"/>
              <a:t>測試 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4E79E2-E8BB-4575-AFB4-8E371FD15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輸入</a:t>
            </a:r>
            <a:r>
              <a:rPr lang="en-US" altLang="zh-TW" sz="2400" dirty="0"/>
              <a:t>python ht_aws_time.py</a:t>
            </a:r>
            <a:r>
              <a:rPr lang="zh-TW" altLang="en-US" sz="2400" dirty="0"/>
              <a:t>，執行此程式。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觀察</a:t>
            </a:r>
            <a:r>
              <a:rPr lang="en-US" altLang="zh-TW" sz="2400" dirty="0"/>
              <a:t>Putty</a:t>
            </a:r>
            <a:r>
              <a:rPr lang="zh-TW" altLang="en-US" sz="2400" dirty="0"/>
              <a:t>視窗內的數值。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觀察</a:t>
            </a:r>
            <a:r>
              <a:rPr lang="en-US" altLang="zh-TW" sz="2400" dirty="0"/>
              <a:t>AWS Web UI</a:t>
            </a:r>
            <a:r>
              <a:rPr lang="zh-TW" altLang="en-US" sz="2400" dirty="0"/>
              <a:t>內</a:t>
            </a:r>
            <a:r>
              <a:rPr lang="en-US" altLang="zh-TW" sz="2400" dirty="0"/>
              <a:t>MQTT</a:t>
            </a:r>
            <a:r>
              <a:rPr lang="zh-TW" altLang="en-US" sz="2400" dirty="0"/>
              <a:t>數值。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89265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2349-00B7-4354-8695-AFE0448A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50 – </a:t>
            </a:r>
            <a:r>
              <a:rPr lang="zh-TW" altLang="en-US" dirty="0"/>
              <a:t>測試 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614D364-9440-4EE6-931E-6A1574238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903" y="1395176"/>
            <a:ext cx="9070194" cy="48833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E19C3FB-BC86-4F64-B0CB-04C9136328A3}"/>
              </a:ext>
            </a:extLst>
          </p:cNvPr>
          <p:cNvSpPr/>
          <p:nvPr/>
        </p:nvSpPr>
        <p:spPr>
          <a:xfrm>
            <a:off x="1456162" y="5093492"/>
            <a:ext cx="1426738" cy="608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20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1D5E4-1CAC-E541-9E54-F6187A0E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Elastic Compute Cloud </a:t>
            </a:r>
            <a:r>
              <a:rPr lang="en-US" altLang="zh-TW" dirty="0"/>
              <a:t>( </a:t>
            </a:r>
            <a:r>
              <a:rPr lang="en" altLang="zh-TW" dirty="0"/>
              <a:t>EC2 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887D5-E007-BB49-B954-182C6F442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虛擬機器，可自行設定硬體規格與資源。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免費提供每月 </a:t>
            </a:r>
            <a:r>
              <a:rPr lang="en-US" altLang="zh-TW" sz="2400" dirty="0"/>
              <a:t>750 </a:t>
            </a:r>
            <a:r>
              <a:rPr lang="zh-TW" altLang="en-US" sz="2400" dirty="0"/>
              <a:t>小時 </a:t>
            </a:r>
            <a:r>
              <a:rPr lang="en" altLang="zh-TW" sz="2400" dirty="0"/>
              <a:t>t2.micro </a:t>
            </a:r>
            <a:r>
              <a:rPr lang="zh-TW" altLang="en-US" sz="2400" dirty="0"/>
              <a:t>執行個體用量。</a:t>
            </a:r>
            <a:endParaRPr kumimoji="1" lang="en-US" altLang="zh-TW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+mn-ea"/>
                <a:hlinkClick r:id="rId3"/>
              </a:rPr>
              <a:t>官方介紹</a:t>
            </a:r>
            <a:endParaRPr kumimoji="1"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42368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2349-00B7-4354-8695-AFE0448A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51 – </a:t>
            </a:r>
            <a:r>
              <a:rPr lang="zh-TW" altLang="en-US" dirty="0"/>
              <a:t>測試 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58D00F3-A4C2-4766-BD03-C83A5668D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442" y="1552575"/>
            <a:ext cx="10393115" cy="46243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7CE473-2771-4A90-A61B-A5199F1700C4}"/>
              </a:ext>
            </a:extLst>
          </p:cNvPr>
          <p:cNvSpPr/>
          <p:nvPr/>
        </p:nvSpPr>
        <p:spPr>
          <a:xfrm>
            <a:off x="4196187" y="5232400"/>
            <a:ext cx="1528338" cy="476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8250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FF327-2E29-6147-854D-DABB6ED6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C3295C-6AE5-AC45-85F6-4840C55C1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TW" sz="2400" dirty="0">
                <a:hlinkClick r:id="rId2"/>
              </a:rPr>
              <a:t>AWS </a:t>
            </a:r>
            <a:r>
              <a:rPr lang="zh-TW" altLang="en-US" sz="2400" dirty="0">
                <a:hlinkClick r:id="rId2"/>
              </a:rPr>
              <a:t>免費方案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>
                <a:hlinkClick r:id="rId3"/>
              </a:rPr>
              <a:t>AWS</a:t>
            </a:r>
            <a:r>
              <a:rPr lang="en" altLang="zh-TW" sz="2400" dirty="0">
                <a:hlinkClick r:id="rId3"/>
              </a:rPr>
              <a:t> Articles &amp; Tutorials</a:t>
            </a:r>
            <a:br>
              <a:rPr lang="en" altLang="zh-TW" sz="2400" dirty="0"/>
            </a:br>
            <a:endParaRPr lang="en" altLang="zh-TW" sz="2400" dirty="0"/>
          </a:p>
          <a:p>
            <a:pPr>
              <a:lnSpc>
                <a:spcPct val="150000"/>
              </a:lnSpc>
            </a:pPr>
            <a:endParaRPr lang="zh-TW" altLang="en-US" sz="2400" dirty="0"/>
          </a:p>
          <a:p>
            <a:pPr>
              <a:lnSpc>
                <a:spcPct val="150000"/>
              </a:lnSpc>
            </a:pP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790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6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</TotalTime>
  <Words>5135</Words>
  <Application>Microsoft Office PowerPoint</Application>
  <PresentationFormat>寬螢幕</PresentationFormat>
  <Paragraphs>466</Paragraphs>
  <Slides>91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98" baseType="lpstr"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物聯網核心技術期末專題 AWS IoT</vt:lpstr>
      <vt:lpstr>目錄</vt:lpstr>
      <vt:lpstr>使用設備與環境</vt:lpstr>
      <vt:lpstr>Introduction</vt:lpstr>
      <vt:lpstr>AWS服務(1/3)</vt:lpstr>
      <vt:lpstr>AWS服務(2/3)</vt:lpstr>
      <vt:lpstr>AWS服務(3/3)</vt:lpstr>
      <vt:lpstr>AWS常用功能</vt:lpstr>
      <vt:lpstr>Elastic Compute Cloud ( EC2 )</vt:lpstr>
      <vt:lpstr>Virtual Private Cloud ( VPC )</vt:lpstr>
      <vt:lpstr>Simple Storage Service ( S3 )</vt:lpstr>
      <vt:lpstr>Relational Database Service ( RDS )</vt:lpstr>
      <vt:lpstr>Simple Email Service ( SES )</vt:lpstr>
      <vt:lpstr>Simple Notification Service ( SNS )</vt:lpstr>
      <vt:lpstr>CloudFront</vt:lpstr>
      <vt:lpstr>IAM</vt:lpstr>
      <vt:lpstr>Elastic Load Balancer / Auto Scaling </vt:lpstr>
      <vt:lpstr>ElasticCache</vt:lpstr>
      <vt:lpstr>Certificate Manager </vt:lpstr>
      <vt:lpstr>提醒</vt:lpstr>
      <vt:lpstr>帳單與成本管理首頁</vt:lpstr>
      <vt:lpstr>帳單</vt:lpstr>
      <vt:lpstr>訂單與發票</vt:lpstr>
      <vt:lpstr>Applying for an AWS account</vt:lpstr>
      <vt:lpstr>Join AWS Educate</vt:lpstr>
      <vt:lpstr>Choose your role</vt:lpstr>
      <vt:lpstr>Personal Information</vt:lpstr>
      <vt:lpstr>Term &amp; Conditions</vt:lpstr>
      <vt:lpstr>Check Your E-mail</vt:lpstr>
      <vt:lpstr>E-mail Verification</vt:lpstr>
      <vt:lpstr>Successful Verification</vt:lpstr>
      <vt:lpstr>Waiting for account to be approved</vt:lpstr>
      <vt:lpstr>AWS Educate Application Approved</vt:lpstr>
      <vt:lpstr>Sign in to AWS Educate</vt:lpstr>
      <vt:lpstr>Credits Confirmed(1/2)</vt:lpstr>
      <vt:lpstr>Credits Confirmed(2/2)</vt:lpstr>
      <vt:lpstr>Start Using (1/2)</vt:lpstr>
      <vt:lpstr>Start Using (2/2)</vt:lpstr>
      <vt:lpstr>Connect to AWS</vt:lpstr>
      <vt:lpstr>Step 1 – 登入AWS平台</vt:lpstr>
      <vt:lpstr>Step 2 – 進入AWS IoT</vt:lpstr>
      <vt:lpstr>Step 3 – Get started (1/2)</vt:lpstr>
      <vt:lpstr>Step 4 – Get started (2/2)</vt:lpstr>
      <vt:lpstr>Step 5 – 選擇環境</vt:lpstr>
      <vt:lpstr>Step 6 – 下載適用Python的AWS IoT SDK</vt:lpstr>
      <vt:lpstr>Step 7 – 移至aws-iot-device-sdk-pyhon</vt:lpstr>
      <vt:lpstr>Step 8 – 下載SDK</vt:lpstr>
      <vt:lpstr>Step 9 – 設定名稱</vt:lpstr>
      <vt:lpstr>Step 10 – 下載Connection kit</vt:lpstr>
      <vt:lpstr>Step 11 – 測試頁面 </vt:lpstr>
      <vt:lpstr>Step 12 – Things設定完成 </vt:lpstr>
      <vt:lpstr>Step 13 – 進入Things</vt:lpstr>
      <vt:lpstr>Step 14 – 進入Interact</vt:lpstr>
      <vt:lpstr>Step 15 – 記住Host值</vt:lpstr>
      <vt:lpstr>Step 16 – 回到Things </vt:lpstr>
      <vt:lpstr>Step 17 – 創建Policy</vt:lpstr>
      <vt:lpstr>Step 18 – 設定Policy</vt:lpstr>
      <vt:lpstr>Step 19 – 確認Policy已存在</vt:lpstr>
      <vt:lpstr>Step 20 – 創建Certificates</vt:lpstr>
      <vt:lpstr>Step 21 – 設定Certificates</vt:lpstr>
      <vt:lpstr>Step 22 – 下載憑證</vt:lpstr>
      <vt:lpstr>Step 23 – 下載CA root</vt:lpstr>
      <vt:lpstr>Step 24 – 下載CA root (1/2)</vt:lpstr>
      <vt:lpstr>Step 25 – 下載CA root (2/2)</vt:lpstr>
      <vt:lpstr>Step 26 – 下載憑證</vt:lpstr>
      <vt:lpstr>Step 27 – 選擇Policy</vt:lpstr>
      <vt:lpstr>Step 28 – 確認Certificates已存在</vt:lpstr>
      <vt:lpstr>Step 29 – 確認Policy對應</vt:lpstr>
      <vt:lpstr>Step 30 – 選擇Things對應(1/2)</vt:lpstr>
      <vt:lpstr>Step 31 – 選擇Things對應(2/2)</vt:lpstr>
      <vt:lpstr>Step 32 – 確認Things對應</vt:lpstr>
      <vt:lpstr>Step 33 – LinkIt 7688 Duo接DHT 22</vt:lpstr>
      <vt:lpstr>Step 34 – Arduino安裝程式庫</vt:lpstr>
      <vt:lpstr>Step 35 – 下載Library</vt:lpstr>
      <vt:lpstr>Step 36 – 匯入Library</vt:lpstr>
      <vt:lpstr>Step 37 – Arduino IDE端程式撰寫</vt:lpstr>
      <vt:lpstr>Step 38 – 安裝套件</vt:lpstr>
      <vt:lpstr>Step 39 – Python端程式撰寫(1/2)</vt:lpstr>
      <vt:lpstr>Step 40 – Python端程式撰寫(2/2)</vt:lpstr>
      <vt:lpstr>Step 41 – FileZilla</vt:lpstr>
      <vt:lpstr>Step 42 – LinkIt 7688 Duo目錄階層</vt:lpstr>
      <vt:lpstr>Step 43 – 放置憑證</vt:lpstr>
      <vt:lpstr>Step 44 – 放置Python SDK</vt:lpstr>
      <vt:lpstr>Step 45 – 設定MQTT client Subscribe (1/4)</vt:lpstr>
      <vt:lpstr>Step 46 – 設定MQTT client Subscribe (2/4)</vt:lpstr>
      <vt:lpstr>Step 47 – 設定MQTT client Subscribe (3/4)</vt:lpstr>
      <vt:lpstr>Step 48 – 設定MQTT client Subscribe (4/4)</vt:lpstr>
      <vt:lpstr>Step 49 – 測試 (1/3)</vt:lpstr>
      <vt:lpstr>Step 50 – 測試 (2/3)</vt:lpstr>
      <vt:lpstr>Step 51 – 測試 (3/3)</vt:lpstr>
      <vt:lpstr>資料來源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Account Application</dc:title>
  <dc:creator>Jill Lin</dc:creator>
  <cp:lastModifiedBy>Jylin</cp:lastModifiedBy>
  <cp:revision>193</cp:revision>
  <dcterms:created xsi:type="dcterms:W3CDTF">2020-07-07T15:40:00Z</dcterms:created>
  <dcterms:modified xsi:type="dcterms:W3CDTF">2020-10-15T12:57:48Z</dcterms:modified>
</cp:coreProperties>
</file>